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302" r:id="rId2"/>
    <p:sldId id="301" r:id="rId3"/>
    <p:sldId id="310" r:id="rId4"/>
    <p:sldId id="311" r:id="rId5"/>
    <p:sldId id="312" r:id="rId6"/>
    <p:sldId id="313" r:id="rId7"/>
    <p:sldId id="287" r:id="rId8"/>
    <p:sldId id="259" r:id="rId9"/>
    <p:sldId id="288" r:id="rId10"/>
    <p:sldId id="258" r:id="rId11"/>
    <p:sldId id="289" r:id="rId12"/>
    <p:sldId id="290" r:id="rId13"/>
    <p:sldId id="260" r:id="rId14"/>
    <p:sldId id="262" r:id="rId15"/>
    <p:sldId id="291" r:id="rId16"/>
    <p:sldId id="292" r:id="rId17"/>
    <p:sldId id="267" r:id="rId18"/>
    <p:sldId id="293" r:id="rId19"/>
    <p:sldId id="265" r:id="rId20"/>
    <p:sldId id="294" r:id="rId21"/>
    <p:sldId id="269" r:id="rId22"/>
    <p:sldId id="270" r:id="rId23"/>
    <p:sldId id="271" r:id="rId24"/>
    <p:sldId id="272" r:id="rId25"/>
    <p:sldId id="273" r:id="rId26"/>
    <p:sldId id="295" r:id="rId27"/>
    <p:sldId id="275" r:id="rId28"/>
    <p:sldId id="276" r:id="rId29"/>
    <p:sldId id="280" r:id="rId30"/>
    <p:sldId id="278" r:id="rId31"/>
    <p:sldId id="279" r:id="rId32"/>
    <p:sldId id="309" r:id="rId33"/>
    <p:sldId id="281" r:id="rId34"/>
    <p:sldId id="282" r:id="rId35"/>
    <p:sldId id="283" r:id="rId36"/>
    <p:sldId id="284" r:id="rId37"/>
    <p:sldId id="308" r:id="rId38"/>
    <p:sldId id="285" r:id="rId39"/>
    <p:sldId id="286" r:id="rId40"/>
    <p:sldId id="305" r:id="rId41"/>
    <p:sldId id="306" r:id="rId42"/>
    <p:sldId id="307" r:id="rId43"/>
    <p:sldId id="296" r:id="rId44"/>
    <p:sldId id="297" r:id="rId45"/>
    <p:sldId id="298" r:id="rId46"/>
    <p:sldId id="299" r:id="rId47"/>
    <p:sldId id="300" r:id="rId48"/>
    <p:sldId id="303" r:id="rId49"/>
    <p:sldId id="304" r:id="rId50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ðal stíll 2 - Áhersla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ðal stíl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ðal stíll 2 - Áhersla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ðal stíll 2 - Áhersla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ðal stíll 2 - Áhersla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ðal stíll 2 - Áhersla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íðuhaussstaðgengill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gsetningarstaðgengil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377FF-0AA1-495A-824A-7DBADECDE3A3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4" name="Skyggnumyndastaðgengill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Minnispunktastaðgengill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817D5-27F3-46E8-A05C-BADC2B9764C8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</a:t>
            </a:fld>
            <a:endParaRPr lang="is-I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11</a:t>
            </a:fld>
            <a:endParaRPr lang="is-I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12</a:t>
            </a:fld>
            <a:endParaRPr lang="is-I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13</a:t>
            </a:fld>
            <a:endParaRPr lang="is-I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14</a:t>
            </a:fld>
            <a:endParaRPr lang="is-I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15</a:t>
            </a:fld>
            <a:endParaRPr lang="is-I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16</a:t>
            </a:fld>
            <a:endParaRPr lang="is-I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17</a:t>
            </a:fld>
            <a:endParaRPr lang="is-I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18</a:t>
            </a:fld>
            <a:endParaRPr lang="is-I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19</a:t>
            </a:fld>
            <a:endParaRPr lang="is-I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20</a:t>
            </a:fld>
            <a:endParaRPr lang="is-I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innispunktastaðgengill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</a:t>
            </a:fld>
            <a:endParaRPr lang="is-I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21</a:t>
            </a:fld>
            <a:endParaRPr lang="is-I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22</a:t>
            </a:fld>
            <a:endParaRPr lang="is-I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23</a:t>
            </a:fld>
            <a:endParaRPr lang="is-I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24</a:t>
            </a:fld>
            <a:endParaRPr lang="is-I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25</a:t>
            </a:fld>
            <a:endParaRPr lang="is-I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26</a:t>
            </a:fld>
            <a:endParaRPr lang="is-I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27</a:t>
            </a:fld>
            <a:endParaRPr lang="is-I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28</a:t>
            </a:fld>
            <a:endParaRPr lang="is-I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29</a:t>
            </a:fld>
            <a:endParaRPr lang="is-I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30</a:t>
            </a:fld>
            <a:endParaRPr lang="is-I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</a:t>
            </a:fld>
            <a:endParaRPr lang="is-I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31</a:t>
            </a:fld>
            <a:endParaRPr lang="is-I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32</a:t>
            </a:fld>
            <a:endParaRPr lang="is-I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33</a:t>
            </a:fld>
            <a:endParaRPr lang="is-I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34</a:t>
            </a:fld>
            <a:endParaRPr lang="is-I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35</a:t>
            </a:fld>
            <a:endParaRPr lang="is-I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36</a:t>
            </a:fld>
            <a:endParaRPr lang="is-I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37</a:t>
            </a:fld>
            <a:endParaRPr lang="is-I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38</a:t>
            </a:fld>
            <a:endParaRPr lang="is-I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39</a:t>
            </a:fld>
            <a:endParaRPr lang="is-I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40</a:t>
            </a:fld>
            <a:endParaRPr lang="is-I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</a:t>
            </a:fld>
            <a:endParaRPr lang="is-I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41</a:t>
            </a:fld>
            <a:endParaRPr lang="is-I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42</a:t>
            </a:fld>
            <a:endParaRPr lang="is-I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43</a:t>
            </a:fld>
            <a:endParaRPr lang="is-I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44</a:t>
            </a:fld>
            <a:endParaRPr lang="is-I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45</a:t>
            </a:fld>
            <a:endParaRPr lang="is-I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46</a:t>
            </a:fld>
            <a:endParaRPr lang="is-I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47</a:t>
            </a:fld>
            <a:endParaRPr lang="is-I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48</a:t>
            </a:fld>
            <a:endParaRPr lang="is-I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49</a:t>
            </a:fld>
            <a:endParaRPr lang="is-I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5</a:t>
            </a:fld>
            <a:endParaRPr lang="is-I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7</a:t>
            </a:fld>
            <a:endParaRPr lang="is-I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8</a:t>
            </a:fld>
            <a:endParaRPr lang="is-I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9</a:t>
            </a:fld>
            <a:endParaRPr lang="is-I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817D5-27F3-46E8-A05C-BADC2B9764C8}" type="slidenum">
              <a:rPr lang="is-IS" smtClean="0"/>
              <a:pPr/>
              <a:t>10</a:t>
            </a:fld>
            <a:endParaRPr lang="is-I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Ávalur rétthyrningur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Ávalur rétthyrningur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ill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20" name="Undirtitill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s-IS" smtClean="0"/>
              <a:t>Smelltu til að breyta stíl aðalundirtitla</a:t>
            </a:r>
            <a:endParaRPr kumimoji="0" lang="en-US"/>
          </a:p>
        </p:txBody>
      </p:sp>
      <p:sp>
        <p:nvSpPr>
          <p:cNvPr id="19" name="Dagsetningarstaðgengill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8" name="Síðufótarstaðgengill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11" name="Skyggnunúmersstaðgengill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óðréttur titil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Ávalur rétthyrningur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Ávalur rétthyrningur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s-IS" smtClean="0"/>
              <a:t>Smelltu til að breyta stílum aðaltexta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3" name="Staðgengill efnis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s-IS" smtClean="0"/>
              <a:t>Smelltu til að breyta stílum aðaltexta</a:t>
            </a:r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s-IS" smtClean="0"/>
              <a:t>Smelltu til að breyta stílum aðaltexta</a:t>
            </a:r>
          </a:p>
        </p:txBody>
      </p:sp>
      <p:sp>
        <p:nvSpPr>
          <p:cNvPr id="5" name="Staðgengill efnis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6" name="Staðgengill efnis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7" name="Dagsetningarstaðgengill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8" name="Síðufótarstaðgengill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9" name="Skyggnunúmersstaðgengill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3" name="Dagsetningarstaðgengill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4" name="Síðufótarstaðgengill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5" name="Skyggnunúmersstaðgengill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Ávalur rétthyrningur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gsetningarstaðgengill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3" name="Síðufótarstaðgengil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3" name="Textastaðgengill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4" name="Staðgengill efnis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Ávalur rétthyrningur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étthyrningur með eitt rúnað hor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s-IS" smtClean="0"/>
              <a:t>Smelltu til að breyta stílum aðaltexta</a:t>
            </a:r>
          </a:p>
          <a:p>
            <a:pPr lvl="1" eaLnBrk="1" latinLnBrk="0" hangingPunct="1"/>
            <a:r>
              <a:rPr lang="is-IS" smtClean="0"/>
              <a:t>Annað stig</a:t>
            </a:r>
          </a:p>
          <a:p>
            <a:pPr lvl="2" eaLnBrk="1" latinLnBrk="0" hangingPunct="1"/>
            <a:r>
              <a:rPr lang="is-IS" smtClean="0"/>
              <a:t>Þriðja stig</a:t>
            </a:r>
          </a:p>
          <a:p>
            <a:pPr lvl="3" eaLnBrk="1" latinLnBrk="0" hangingPunct="1"/>
            <a:r>
              <a:rPr lang="is-IS" smtClean="0"/>
              <a:t>Fjórða stig</a:t>
            </a:r>
          </a:p>
          <a:p>
            <a:pPr lvl="4" eaLnBrk="1" latinLnBrk="0" hangingPunct="1"/>
            <a:r>
              <a:rPr lang="is-IS" smtClean="0"/>
              <a:t>Fimmta stig</a:t>
            </a:r>
            <a:endParaRPr kumimoji="0" lang="en-US"/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3" name="Myndastaðgengill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s-IS" smtClean="0"/>
              <a:t>Smelltu á tákn til að bæta við mynd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Ávalur rétthyrningur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Ávalur rétthyrningur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ilsstaðgengill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s-IS" smtClean="0"/>
              <a:t>Smelltu til að breyta stíl aðaltitils</a:t>
            </a:r>
            <a:endParaRPr kumimoji="0" lang="en-US"/>
          </a:p>
        </p:txBody>
      </p:sp>
      <p:sp>
        <p:nvSpPr>
          <p:cNvPr id="4" name="Textastaðgengill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s-IS" smtClean="0"/>
              <a:t>Smelltu til að breyta stílum aðaltexta</a:t>
            </a:r>
          </a:p>
          <a:p>
            <a:pPr lvl="1" eaLnBrk="1" latinLnBrk="0" hangingPunct="1"/>
            <a:r>
              <a:rPr kumimoji="0" lang="is-IS" smtClean="0"/>
              <a:t>Annað stig</a:t>
            </a:r>
          </a:p>
          <a:p>
            <a:pPr lvl="2" eaLnBrk="1" latinLnBrk="0" hangingPunct="1"/>
            <a:r>
              <a:rPr kumimoji="0" lang="is-IS" smtClean="0"/>
              <a:t>Þriðja stig</a:t>
            </a:r>
          </a:p>
          <a:p>
            <a:pPr lvl="3" eaLnBrk="1" latinLnBrk="0" hangingPunct="1"/>
            <a:r>
              <a:rPr kumimoji="0" lang="is-IS" smtClean="0"/>
              <a:t>Fjórða stig</a:t>
            </a:r>
          </a:p>
          <a:p>
            <a:pPr lvl="4" eaLnBrk="1" latinLnBrk="0" hangingPunct="1"/>
            <a:r>
              <a:rPr kumimoji="0" lang="is-IS" smtClean="0"/>
              <a:t>Fimmta stig</a:t>
            </a:r>
            <a:endParaRPr kumimoji="0" lang="en-US"/>
          </a:p>
        </p:txBody>
      </p:sp>
      <p:sp>
        <p:nvSpPr>
          <p:cNvPr id="25" name="Dagsetningarstaðgengill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3311EC-2005-469E-BEB5-0971AB584A68}" type="datetimeFigureOut">
              <a:rPr lang="is-IS" smtClean="0"/>
              <a:pPr/>
              <a:t>17.2.2011</a:t>
            </a:fld>
            <a:endParaRPr lang="is-IS"/>
          </a:p>
        </p:txBody>
      </p:sp>
      <p:sp>
        <p:nvSpPr>
          <p:cNvPr id="18" name="Síðufótarstaðgengill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s-IS"/>
          </a:p>
        </p:txBody>
      </p:sp>
      <p:sp>
        <p:nvSpPr>
          <p:cNvPr id="5" name="Skyggnunúmersstaðgengill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031C6C0-E800-434B-8AC3-98AD56EB0871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-252536" y="285293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s-IS" dirty="0" smtClean="0"/>
              <a:t> 			</a:t>
            </a:r>
            <a:r>
              <a:rPr lang="is-IS" sz="8800" dirty="0" err="1" smtClean="0">
                <a:solidFill>
                  <a:schemeClr val="tx1"/>
                </a:solidFill>
              </a:rPr>
              <a:t>Sunday</a:t>
            </a:r>
            <a:endParaRPr lang="is-IS" sz="8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2724824" y="3789040"/>
            <a:ext cx="8183880" cy="1051560"/>
          </a:xfrm>
        </p:spPr>
        <p:txBody>
          <a:bodyPr>
            <a:noAutofit/>
          </a:bodyPr>
          <a:lstStyle/>
          <a:p>
            <a:r>
              <a:rPr lang="is-IS" sz="3200" b="0" dirty="0" err="1" smtClean="0">
                <a:solidFill>
                  <a:schemeClr val="tx1"/>
                </a:solidFill>
              </a:rPr>
              <a:t>SunSpots</a:t>
            </a:r>
            <a:r>
              <a:rPr lang="is-IS" sz="3200" b="0" dirty="0" smtClean="0">
                <a:solidFill>
                  <a:schemeClr val="tx1"/>
                </a:solidFill>
              </a:rPr>
              <a:t>: 12</a:t>
            </a:r>
            <a:br>
              <a:rPr lang="is-IS" sz="3200" b="0" dirty="0" smtClean="0">
                <a:solidFill>
                  <a:schemeClr val="tx1"/>
                </a:solidFill>
              </a:rPr>
            </a:br>
            <a:r>
              <a:rPr lang="is-IS" sz="3200" b="0" dirty="0" err="1" smtClean="0">
                <a:solidFill>
                  <a:schemeClr val="tx1"/>
                </a:solidFill>
              </a:rPr>
              <a:t>Aurora</a:t>
            </a:r>
            <a:r>
              <a:rPr lang="is-IS" sz="3200" b="0" dirty="0" smtClean="0">
                <a:solidFill>
                  <a:schemeClr val="tx1"/>
                </a:solidFill>
              </a:rPr>
              <a:t> (</a:t>
            </a:r>
            <a:r>
              <a:rPr lang="is-IS" sz="3200" b="0" dirty="0" err="1" smtClean="0">
                <a:solidFill>
                  <a:schemeClr val="tx1"/>
                </a:solidFill>
              </a:rPr>
              <a:t>av</a:t>
            </a:r>
            <a:r>
              <a:rPr lang="is-IS" sz="3200" b="0" dirty="0" smtClean="0">
                <a:solidFill>
                  <a:schemeClr val="tx1"/>
                </a:solidFill>
              </a:rPr>
              <a:t>): 2.05</a:t>
            </a:r>
            <a:endParaRPr lang="is-IS" sz="3200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0" y="260648"/>
            <a:ext cx="8183880" cy="3888432"/>
          </a:xfrm>
        </p:spPr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pPr lvl="3">
              <a:buNone/>
            </a:pPr>
            <a:endParaRPr lang="is-IS" dirty="0" smtClean="0"/>
          </a:p>
          <a:p>
            <a:pPr lvl="3">
              <a:buNone/>
            </a:pPr>
            <a:endParaRPr lang="is-IS" dirty="0" smtClean="0"/>
          </a:p>
          <a:p>
            <a:pPr lvl="3">
              <a:buNone/>
            </a:pPr>
            <a:r>
              <a:rPr lang="is-IS" dirty="0" smtClean="0"/>
              <a:t>   	</a:t>
            </a:r>
            <a:r>
              <a:rPr lang="is-IS" b="1" dirty="0" smtClean="0"/>
              <a:t>         </a:t>
            </a:r>
            <a:r>
              <a:rPr lang="is-IS" sz="6000" b="1" dirty="0" smtClean="0"/>
              <a:t>ARRL CW </a:t>
            </a:r>
          </a:p>
          <a:p>
            <a:pPr lvl="3">
              <a:buNone/>
            </a:pPr>
            <a:r>
              <a:rPr lang="is-I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 TF stöðvar sendu inn </a:t>
            </a:r>
            <a:r>
              <a:rPr lang="is-I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endParaRPr lang="is-I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39552" y="4797152"/>
            <a:ext cx="8183880" cy="1368152"/>
          </a:xfrm>
        </p:spPr>
        <p:txBody>
          <a:bodyPr/>
          <a:lstStyle/>
          <a:p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 smtClean="0"/>
          </a:p>
          <a:p>
            <a:endParaRPr lang="is-IS" dirty="0"/>
          </a:p>
        </p:txBody>
      </p:sp>
      <p:graphicFrame>
        <p:nvGraphicFramePr>
          <p:cNvPr id="5" name="Tafla 4"/>
          <p:cNvGraphicFramePr>
            <a:graphicFrameLocks noGrp="1"/>
          </p:cNvGraphicFramePr>
          <p:nvPr/>
        </p:nvGraphicFramePr>
        <p:xfrm>
          <a:off x="971600" y="1556792"/>
          <a:ext cx="7176122" cy="27915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94618"/>
                <a:gridCol w="1601727"/>
                <a:gridCol w="1152128"/>
                <a:gridCol w="1080120"/>
                <a:gridCol w="1847529"/>
              </a:tblGrid>
              <a:tr h="298832"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Class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Mults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TF3DC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SOAB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409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140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170.520 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TF8GX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SOSB15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471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52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71.604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TF3CW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SOSB20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1739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59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306.210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TF3G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SOSB20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80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30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 6.660 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TF3Y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SOSB40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567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56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94.248</a:t>
                      </a:r>
                      <a:endParaRPr lang="is-IS" sz="2000" b="1" dirty="0"/>
                    </a:p>
                  </a:txBody>
                  <a:tcPr/>
                </a:tc>
              </a:tr>
              <a:tr h="444584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TF4M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SOSB160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369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55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 59.730 </a:t>
                      </a:r>
                      <a:endParaRPr lang="is-I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64584" y="620688"/>
            <a:ext cx="8183880" cy="1051560"/>
          </a:xfrm>
        </p:spPr>
        <p:txBody>
          <a:bodyPr/>
          <a:lstStyle/>
          <a:p>
            <a:r>
              <a:rPr lang="is-IS" dirty="0" smtClean="0">
                <a:solidFill>
                  <a:schemeClr val="tx1"/>
                </a:solidFill>
              </a:rPr>
              <a:t> ARRL CW SOSB20 </a:t>
            </a:r>
            <a:r>
              <a:rPr lang="is-IS" dirty="0" err="1" smtClean="0">
                <a:solidFill>
                  <a:schemeClr val="tx1"/>
                </a:solidFill>
              </a:rPr>
              <a:t>WorldWide</a:t>
            </a:r>
            <a:endParaRPr lang="is-IS" dirty="0">
              <a:solidFill>
                <a:schemeClr val="tx1"/>
              </a:solidFill>
            </a:endParaRPr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683568" y="2166848"/>
          <a:ext cx="7848872" cy="3134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45891"/>
                <a:gridCol w="1554509"/>
                <a:gridCol w="1872208"/>
                <a:gridCol w="23762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Mults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     GM3POI	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1878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 60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 330.600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F6ARC 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1846 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59 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324.264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EA8CMX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1760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 59 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 315.237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TF3CW 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1739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 59 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 306.210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DP4K (DK3DM)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278,100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OH8L (OH8LQ)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276,120</a:t>
                      </a:r>
                      <a:endParaRPr lang="is-I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92576" y="476672"/>
            <a:ext cx="8183880" cy="1051560"/>
          </a:xfrm>
        </p:spPr>
        <p:txBody>
          <a:bodyPr/>
          <a:lstStyle/>
          <a:p>
            <a:r>
              <a:rPr lang="is-IS" dirty="0" smtClean="0">
                <a:solidFill>
                  <a:schemeClr val="tx1"/>
                </a:solidFill>
              </a:rPr>
              <a:t>ARRL CW SOSB160 </a:t>
            </a:r>
            <a:r>
              <a:rPr lang="is-IS" dirty="0" err="1" smtClean="0">
                <a:solidFill>
                  <a:schemeClr val="tx1"/>
                </a:solidFill>
              </a:rPr>
              <a:t>WorldWide</a:t>
            </a:r>
            <a:endParaRPr lang="is-IS" dirty="0">
              <a:solidFill>
                <a:schemeClr val="tx1"/>
              </a:solidFill>
            </a:endParaRPr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611560" y="1844824"/>
          <a:ext cx="7848872" cy="381532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45891"/>
                <a:gridCol w="1698525"/>
                <a:gridCol w="2016224"/>
                <a:gridCol w="208823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Mults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C6AUM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736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57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123,291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KV4FZ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113,100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V31YN (DJ4KW)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112,347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ON4UN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489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55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79,530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OM3BH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67,872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OL7M (OK1DF)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62,496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TF4M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369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55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59,730</a:t>
                      </a:r>
                      <a:endParaRPr lang="is-I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2580808" y="40050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s-IS" b="0" dirty="0" err="1" smtClean="0">
                <a:solidFill>
                  <a:schemeClr val="tx1"/>
                </a:solidFill>
              </a:rPr>
              <a:t>SunSpots</a:t>
            </a:r>
            <a:r>
              <a:rPr lang="is-IS" b="0" dirty="0" smtClean="0">
                <a:solidFill>
                  <a:schemeClr val="tx1"/>
                </a:solidFill>
              </a:rPr>
              <a:t>: 4</a:t>
            </a:r>
            <a:br>
              <a:rPr lang="is-IS" b="0" dirty="0" smtClean="0">
                <a:solidFill>
                  <a:schemeClr val="tx1"/>
                </a:solidFill>
              </a:rPr>
            </a:br>
            <a:r>
              <a:rPr lang="is-IS" b="0" dirty="0" err="1" smtClean="0">
                <a:solidFill>
                  <a:schemeClr val="tx1"/>
                </a:solidFill>
              </a:rPr>
              <a:t>Aurora</a:t>
            </a:r>
            <a:r>
              <a:rPr lang="is-IS" b="0" dirty="0" smtClean="0">
                <a:solidFill>
                  <a:schemeClr val="tx1"/>
                </a:solidFill>
              </a:rPr>
              <a:t> (</a:t>
            </a:r>
            <a:r>
              <a:rPr lang="is-IS" b="0" dirty="0" err="1" smtClean="0">
                <a:solidFill>
                  <a:schemeClr val="tx1"/>
                </a:solidFill>
              </a:rPr>
              <a:t>av</a:t>
            </a:r>
            <a:r>
              <a:rPr lang="is-IS" b="0" dirty="0" smtClean="0">
                <a:solidFill>
                  <a:schemeClr val="tx1"/>
                </a:solidFill>
              </a:rPr>
              <a:t>): 3.91</a:t>
            </a:r>
            <a:endParaRPr lang="is-IS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02920" y="692696"/>
            <a:ext cx="8183880" cy="4187952"/>
          </a:xfrm>
        </p:spPr>
        <p:txBody>
          <a:bodyPr>
            <a:normAutofit/>
          </a:bodyPr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dirty="0" smtClean="0"/>
              <a:t>       </a:t>
            </a:r>
            <a:r>
              <a:rPr lang="is-IS" sz="4800" dirty="0" smtClean="0"/>
              <a:t>  </a:t>
            </a:r>
            <a:r>
              <a:rPr lang="is-IS" sz="4800" b="1" dirty="0" smtClean="0"/>
              <a:t>ARRL SSB 2010</a:t>
            </a:r>
          </a:p>
          <a:p>
            <a:pPr>
              <a:buNone/>
            </a:pPr>
            <a:r>
              <a:rPr lang="is-I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is-I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 TF stöðvar sendu inn </a:t>
            </a:r>
            <a:r>
              <a:rPr lang="is-I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endParaRPr lang="is-I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is-I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is-I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183880" cy="1051560"/>
          </a:xfrm>
        </p:spPr>
        <p:txBody>
          <a:bodyPr/>
          <a:lstStyle/>
          <a:p>
            <a:endParaRPr lang="is-IS" dirty="0">
              <a:solidFill>
                <a:schemeClr val="tx1"/>
              </a:solidFill>
            </a:endParaRPr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492896" y="2492896"/>
          <a:ext cx="8183560" cy="20467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6712"/>
                <a:gridCol w="1636712"/>
                <a:gridCol w="1335088"/>
                <a:gridCol w="1656184"/>
                <a:gridCol w="191886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s-IS" sz="2000" dirty="0" err="1" smtClean="0"/>
                        <a:t>Call</a:t>
                      </a:r>
                      <a:endParaRPr lang="is-I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dirty="0" err="1" smtClean="0"/>
                        <a:t>Class</a:t>
                      </a:r>
                      <a:endParaRPr lang="is-I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dirty="0" smtClean="0"/>
                        <a:t>Q´s</a:t>
                      </a:r>
                      <a:endParaRPr lang="is-I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dirty="0" err="1" smtClean="0"/>
                        <a:t>Mults</a:t>
                      </a:r>
                      <a:endParaRPr lang="is-I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dirty="0" err="1" smtClean="0"/>
                        <a:t>Score</a:t>
                      </a:r>
                      <a:endParaRPr lang="is-I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TF3AO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SOAB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105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46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14.076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TF3SG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SOAB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134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34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13.464 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TF3CY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SOAB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44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28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 3.444 </a:t>
                      </a:r>
                      <a:endParaRPr lang="is-IS" sz="2000" b="1" dirty="0"/>
                    </a:p>
                  </a:txBody>
                  <a:tcPr/>
                </a:tc>
              </a:tr>
              <a:tr h="461744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TF3CW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SOSB20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1364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60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243.900 </a:t>
                      </a:r>
                      <a:endParaRPr lang="is-I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183880" cy="1051560"/>
          </a:xfrm>
        </p:spPr>
        <p:txBody>
          <a:bodyPr/>
          <a:lstStyle/>
          <a:p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323528" y="476672"/>
            <a:ext cx="8183880" cy="4187952"/>
          </a:xfrm>
        </p:spPr>
        <p:txBody>
          <a:bodyPr/>
          <a:lstStyle/>
          <a:p>
            <a:pPr>
              <a:buNone/>
            </a:pPr>
            <a:endParaRPr lang="is-IS" dirty="0" smtClean="0"/>
          </a:p>
          <a:p>
            <a:pPr>
              <a:buNone/>
            </a:pPr>
            <a:r>
              <a:rPr lang="is-IS" dirty="0" smtClean="0"/>
              <a:t>      	     </a:t>
            </a:r>
            <a:r>
              <a:rPr lang="is-IS" sz="4000" b="1" dirty="0" smtClean="0"/>
              <a:t>ARRL SSB SOSB20                     			</a:t>
            </a:r>
            <a:r>
              <a:rPr lang="is-IS" sz="4000" b="1" dirty="0" err="1" smtClean="0"/>
              <a:t>WorldWide</a:t>
            </a:r>
            <a:r>
              <a:rPr lang="is-IS" sz="4000" b="1" dirty="0" smtClean="0"/>
              <a:t>      </a:t>
            </a:r>
            <a:endParaRPr lang="is-IS" sz="4000" b="1" dirty="0"/>
          </a:p>
        </p:txBody>
      </p:sp>
      <p:graphicFrame>
        <p:nvGraphicFramePr>
          <p:cNvPr id="4" name="Tafla 3"/>
          <p:cNvGraphicFramePr>
            <a:graphicFrameLocks noGrp="1"/>
          </p:cNvGraphicFramePr>
          <p:nvPr/>
        </p:nvGraphicFramePr>
        <p:xfrm>
          <a:off x="1115616" y="2564904"/>
          <a:ext cx="7200800" cy="24909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24000"/>
                <a:gridCol w="1524000"/>
                <a:gridCol w="1056456"/>
                <a:gridCol w="3096344"/>
              </a:tblGrid>
              <a:tr h="509776"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Mults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F6KHM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3246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63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621.696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TM5C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3092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63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583.632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S50K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2396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62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442.680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TF3CW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1364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60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243.900  (14.sæti)</a:t>
                      </a:r>
                      <a:endParaRPr lang="is-I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611560" y="980728"/>
            <a:ext cx="8183880" cy="4187952"/>
          </a:xfrm>
        </p:spPr>
        <p:txBody>
          <a:bodyPr/>
          <a:lstStyle/>
          <a:p>
            <a:endParaRPr lang="is-IS" dirty="0" smtClean="0"/>
          </a:p>
          <a:p>
            <a:endParaRPr lang="is-IS" sz="4800" dirty="0" smtClean="0"/>
          </a:p>
          <a:p>
            <a:pPr>
              <a:buNone/>
            </a:pPr>
            <a:r>
              <a:rPr lang="is-IS" sz="4800" dirty="0" smtClean="0"/>
              <a:t>            </a:t>
            </a:r>
            <a:r>
              <a:rPr lang="is-IS" sz="4800" b="1" dirty="0" smtClean="0"/>
              <a:t> RDXC</a:t>
            </a:r>
            <a:endParaRPr lang="is-IS" sz="3600" dirty="0" smtClean="0"/>
          </a:p>
          <a:p>
            <a:pPr>
              <a:buNone/>
            </a:pPr>
            <a:r>
              <a:rPr lang="is-IS" sz="3600" dirty="0" smtClean="0"/>
              <a:t>  </a:t>
            </a:r>
            <a:r>
              <a:rPr lang="is-I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TF stöðvar sendu inn </a:t>
            </a:r>
            <a:r>
              <a:rPr lang="is-I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endParaRPr lang="is-I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s-IS" sz="4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s-IS" sz="2400" dirty="0"/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467544" y="1916832"/>
          <a:ext cx="8183562" cy="2656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12168"/>
                <a:gridCol w="1215686"/>
                <a:gridCol w="1088570"/>
                <a:gridCol w="936104"/>
                <a:gridCol w="1656184"/>
                <a:gridCol w="1774850"/>
              </a:tblGrid>
              <a:tr h="370840"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DXCC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Obl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Class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TF3DC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62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40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14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 15.336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SOAB LP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TF1CW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950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 59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63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442.738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SOSB7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TF4M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211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28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47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98.850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SOSB20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TF3AO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126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 36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40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60.572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SOSB20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TF4M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 81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 23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15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13.680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SOSB160</a:t>
                      </a:r>
                      <a:endParaRPr lang="is-IS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2580808" y="42210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s-IS" b="0" dirty="0" err="1" smtClean="0">
                <a:solidFill>
                  <a:schemeClr val="tx1"/>
                </a:solidFill>
              </a:rPr>
              <a:t>SunSpots</a:t>
            </a:r>
            <a:r>
              <a:rPr lang="is-IS" b="0" dirty="0" smtClean="0">
                <a:solidFill>
                  <a:schemeClr val="tx1"/>
                </a:solidFill>
              </a:rPr>
              <a:t>: 21</a:t>
            </a:r>
            <a:br>
              <a:rPr lang="is-IS" b="0" dirty="0" smtClean="0">
                <a:solidFill>
                  <a:schemeClr val="tx1"/>
                </a:solidFill>
              </a:rPr>
            </a:br>
            <a:r>
              <a:rPr lang="is-IS" b="0" dirty="0" err="1" smtClean="0">
                <a:solidFill>
                  <a:schemeClr val="tx1"/>
                </a:solidFill>
              </a:rPr>
              <a:t>Aurora</a:t>
            </a:r>
            <a:r>
              <a:rPr lang="is-IS" b="0" dirty="0" smtClean="0">
                <a:solidFill>
                  <a:schemeClr val="tx1"/>
                </a:solidFill>
              </a:rPr>
              <a:t> (</a:t>
            </a:r>
            <a:r>
              <a:rPr lang="is-IS" b="0" dirty="0" err="1" smtClean="0">
                <a:solidFill>
                  <a:schemeClr val="tx1"/>
                </a:solidFill>
              </a:rPr>
              <a:t>av</a:t>
            </a:r>
            <a:r>
              <a:rPr lang="is-IS" b="0" dirty="0" smtClean="0">
                <a:solidFill>
                  <a:schemeClr val="tx1"/>
                </a:solidFill>
              </a:rPr>
              <a:t>): 3.96</a:t>
            </a:r>
            <a:endParaRPr lang="is-IS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02920" y="404664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is-IS" dirty="0" smtClean="0"/>
              <a:t>            </a:t>
            </a:r>
          </a:p>
          <a:p>
            <a:pPr>
              <a:buNone/>
            </a:pPr>
            <a:r>
              <a:rPr lang="is-IS" dirty="0" smtClean="0"/>
              <a:t>        </a:t>
            </a:r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dirty="0" smtClean="0"/>
              <a:t>          </a:t>
            </a:r>
            <a:r>
              <a:rPr lang="is-IS" sz="5400" b="1" dirty="0" smtClean="0"/>
              <a:t>CQ WPX SSB </a:t>
            </a:r>
            <a:endParaRPr lang="is-IS" dirty="0" smtClean="0"/>
          </a:p>
          <a:p>
            <a:pPr>
              <a:buNone/>
            </a:pPr>
            <a:r>
              <a:rPr lang="is-IS" sz="3200" dirty="0" smtClean="0"/>
              <a:t>      </a:t>
            </a:r>
            <a:r>
              <a:rPr lang="is-I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TF stöðvar sendu inn </a:t>
            </a:r>
            <a:r>
              <a:rPr lang="is-I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endParaRPr lang="is-I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39552" y="5157192"/>
            <a:ext cx="818388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is-IS" sz="4900" dirty="0" smtClean="0">
                <a:solidFill>
                  <a:schemeClr val="tx1"/>
                </a:solidFill>
              </a:rPr>
              <a:t>SUN – </a:t>
            </a:r>
            <a:r>
              <a:rPr lang="is-IS" sz="4900" dirty="0" err="1" smtClean="0">
                <a:solidFill>
                  <a:schemeClr val="tx1"/>
                </a:solidFill>
              </a:rPr>
              <a:t>Day</a:t>
            </a:r>
            <a:r>
              <a:rPr lang="is-IS" sz="2000" dirty="0" smtClean="0"/>
              <a:t/>
            </a:r>
            <a:br>
              <a:rPr lang="is-IS" sz="2000" dirty="0" smtClean="0"/>
            </a:br>
            <a:r>
              <a:rPr lang="is-IS" sz="2000" dirty="0" smtClean="0"/>
              <a:t/>
            </a:r>
            <a:br>
              <a:rPr lang="is-IS" sz="2000" dirty="0" smtClean="0"/>
            </a:br>
            <a:r>
              <a:rPr lang="is-IS" sz="4000" dirty="0" smtClean="0">
                <a:solidFill>
                  <a:schemeClr val="tx1"/>
                </a:solidFill>
              </a:rPr>
              <a:t>FLUX mældist 107.Ekki mælst hærra síðan í sept. 2005.</a:t>
            </a:r>
            <a:r>
              <a:rPr lang="is-IS" sz="2000" dirty="0" smtClean="0"/>
              <a:t/>
            </a:r>
            <a:br>
              <a:rPr lang="is-IS" sz="2000" dirty="0" smtClean="0"/>
            </a:br>
            <a:r>
              <a:rPr lang="is-IS" sz="2000" dirty="0" smtClean="0"/>
              <a:t/>
            </a:r>
            <a:br>
              <a:rPr lang="is-IS" sz="2000" dirty="0" smtClean="0"/>
            </a:br>
            <a:endParaRPr lang="is-IS" sz="2000" dirty="0"/>
          </a:p>
        </p:txBody>
      </p:sp>
      <p:pic>
        <p:nvPicPr>
          <p:cNvPr id="1031" name="Picture 7" descr="C:\Users\Bjorg\AppData\Local\Microsoft\Windows\Temporary Internet Files\Content.IE5\UZ8D251H\MC900423171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980728"/>
            <a:ext cx="2520000" cy="252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 dirty="0"/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467544" y="2204864"/>
          <a:ext cx="8183560" cy="1955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6712"/>
                <a:gridCol w="1636712"/>
                <a:gridCol w="1636712"/>
                <a:gridCol w="1642592"/>
                <a:gridCol w="16308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Mult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Class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TF3AO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540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371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280.847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SOAB  HP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TF3SG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218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174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101.790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SOAB HP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TF8GX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874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457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601.869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SOAB  (T)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TF1CW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440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318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 323.088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SOSB40</a:t>
                      </a:r>
                      <a:endParaRPr lang="is-I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1212656" y="2708920"/>
            <a:ext cx="8183880" cy="2448272"/>
          </a:xfrm>
        </p:spPr>
        <p:txBody>
          <a:bodyPr>
            <a:normAutofit/>
          </a:bodyPr>
          <a:lstStyle/>
          <a:p>
            <a:r>
              <a:rPr lang="is-IS" dirty="0" smtClean="0"/>
              <a:t>     </a:t>
            </a:r>
            <a:r>
              <a:rPr lang="is-IS" sz="4400" dirty="0" smtClean="0">
                <a:solidFill>
                  <a:srgbClr val="FF0000"/>
                </a:solidFill>
              </a:rPr>
              <a:t>Heimasíða er niðri. </a:t>
            </a:r>
            <a:r>
              <a:rPr lang="is-IS" dirty="0" smtClean="0"/>
              <a:t/>
            </a:r>
            <a:br>
              <a:rPr lang="is-IS" dirty="0" smtClean="0"/>
            </a:br>
            <a:r>
              <a:rPr lang="is-IS" sz="3100" b="0" dirty="0" err="1" smtClean="0">
                <a:solidFill>
                  <a:schemeClr val="tx1"/>
                </a:solidFill>
              </a:rPr>
              <a:t>SunSpots</a:t>
            </a:r>
            <a:r>
              <a:rPr lang="is-IS" sz="3100" b="0" dirty="0" smtClean="0">
                <a:solidFill>
                  <a:schemeClr val="tx1"/>
                </a:solidFill>
              </a:rPr>
              <a:t>: 15</a:t>
            </a:r>
            <a:br>
              <a:rPr lang="is-IS" sz="3100" b="0" dirty="0" smtClean="0">
                <a:solidFill>
                  <a:schemeClr val="tx1"/>
                </a:solidFill>
              </a:rPr>
            </a:br>
            <a:r>
              <a:rPr lang="is-IS" sz="3100" b="0" dirty="0" err="1" smtClean="0">
                <a:solidFill>
                  <a:schemeClr val="tx1"/>
                </a:solidFill>
              </a:rPr>
              <a:t>Aurora</a:t>
            </a:r>
            <a:r>
              <a:rPr lang="is-IS" sz="3100" b="0" dirty="0" smtClean="0">
                <a:solidFill>
                  <a:schemeClr val="tx1"/>
                </a:solidFill>
              </a:rPr>
              <a:t> (</a:t>
            </a:r>
            <a:r>
              <a:rPr lang="is-IS" sz="3100" b="0" dirty="0" err="1" smtClean="0">
                <a:solidFill>
                  <a:schemeClr val="tx1"/>
                </a:solidFill>
              </a:rPr>
              <a:t>av</a:t>
            </a:r>
            <a:r>
              <a:rPr lang="is-IS" sz="3100" b="0" dirty="0" smtClean="0">
                <a:solidFill>
                  <a:schemeClr val="tx1"/>
                </a:solidFill>
              </a:rPr>
              <a:t>): 7.99</a:t>
            </a:r>
            <a:endParaRPr lang="is-IS" sz="3100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395536" y="0"/>
            <a:ext cx="8183880" cy="3284984"/>
          </a:xfrm>
        </p:spPr>
        <p:txBody>
          <a:bodyPr>
            <a:normAutofit/>
          </a:bodyPr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 lvl="7"/>
            <a:endParaRPr lang="is-IS" dirty="0" smtClean="0"/>
          </a:p>
          <a:p>
            <a:pPr lvl="7">
              <a:buNone/>
            </a:pPr>
            <a:r>
              <a:rPr lang="is-IS" sz="4400" b="1" dirty="0" smtClean="0"/>
              <a:t> CQ WPX CW</a:t>
            </a:r>
          </a:p>
          <a:p>
            <a:pPr lvl="7">
              <a:buNone/>
            </a:pPr>
            <a:r>
              <a:rPr lang="is-I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Engin TF stöð ?</a:t>
            </a:r>
          </a:p>
          <a:p>
            <a:pPr>
              <a:buNone/>
            </a:pPr>
            <a:endParaRPr lang="is-I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2580808" y="429309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s-IS" b="0" dirty="0" err="1" smtClean="0">
                <a:solidFill>
                  <a:schemeClr val="tx1"/>
                </a:solidFill>
              </a:rPr>
              <a:t>SunSpots</a:t>
            </a:r>
            <a:r>
              <a:rPr lang="is-IS" b="0" dirty="0" smtClean="0">
                <a:solidFill>
                  <a:schemeClr val="tx1"/>
                </a:solidFill>
              </a:rPr>
              <a:t>: 18,5</a:t>
            </a:r>
            <a:br>
              <a:rPr lang="is-IS" b="0" dirty="0" smtClean="0">
                <a:solidFill>
                  <a:schemeClr val="tx1"/>
                </a:solidFill>
              </a:rPr>
            </a:br>
            <a:r>
              <a:rPr lang="is-IS" b="0" dirty="0" err="1" smtClean="0">
                <a:solidFill>
                  <a:schemeClr val="tx1"/>
                </a:solidFill>
              </a:rPr>
              <a:t>Aurora</a:t>
            </a:r>
            <a:r>
              <a:rPr lang="is-IS" b="0" dirty="0" smtClean="0">
                <a:solidFill>
                  <a:schemeClr val="tx1"/>
                </a:solidFill>
              </a:rPr>
              <a:t> (</a:t>
            </a:r>
            <a:r>
              <a:rPr lang="is-IS" b="0" dirty="0" err="1" smtClean="0">
                <a:solidFill>
                  <a:schemeClr val="tx1"/>
                </a:solidFill>
              </a:rPr>
              <a:t>av</a:t>
            </a:r>
            <a:r>
              <a:rPr lang="is-IS" b="0" dirty="0" smtClean="0">
                <a:solidFill>
                  <a:schemeClr val="tx1"/>
                </a:solidFill>
              </a:rPr>
              <a:t>): 2.06</a:t>
            </a:r>
            <a:endParaRPr lang="is-IS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39552" y="260648"/>
            <a:ext cx="8183880" cy="4187952"/>
          </a:xfrm>
        </p:spPr>
        <p:txBody>
          <a:bodyPr/>
          <a:lstStyle/>
          <a:p>
            <a:endParaRPr lang="is-IS" dirty="0" smtClean="0"/>
          </a:p>
          <a:p>
            <a:pPr lvl="2">
              <a:buNone/>
            </a:pPr>
            <a:endParaRPr lang="is-IS" sz="4800" b="1" dirty="0" smtClean="0"/>
          </a:p>
          <a:p>
            <a:pPr lvl="2">
              <a:buNone/>
            </a:pPr>
            <a:endParaRPr lang="is-IS" sz="4800" b="1" dirty="0" smtClean="0"/>
          </a:p>
          <a:p>
            <a:pPr lvl="2">
              <a:buNone/>
            </a:pPr>
            <a:r>
              <a:rPr lang="is-IS" sz="4800" b="1" dirty="0" smtClean="0"/>
              <a:t>          IARU</a:t>
            </a:r>
          </a:p>
          <a:p>
            <a:pPr lvl="2">
              <a:buNone/>
            </a:pPr>
            <a:r>
              <a:rPr lang="is-I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3 TF sendu inn </a:t>
            </a:r>
            <a:r>
              <a:rPr lang="is-I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endParaRPr lang="is-I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buNone/>
            </a:pPr>
            <a:r>
              <a:rPr lang="is-IS" sz="4000" dirty="0" smtClean="0"/>
              <a:t>    </a:t>
            </a:r>
            <a:endParaRPr lang="is-I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39552" y="332656"/>
            <a:ext cx="8183880" cy="4187952"/>
          </a:xfrm>
        </p:spPr>
        <p:txBody>
          <a:bodyPr>
            <a:noAutofit/>
          </a:bodyPr>
          <a:lstStyle/>
          <a:p>
            <a:endParaRPr lang="is-IS" sz="2400" dirty="0" smtClean="0"/>
          </a:p>
          <a:p>
            <a:pPr>
              <a:buNone/>
            </a:pPr>
            <a:r>
              <a:rPr lang="is-IS" sz="2400" b="1" dirty="0" smtClean="0"/>
              <a:t>    </a:t>
            </a:r>
            <a:r>
              <a:rPr lang="is-IS" sz="2400" b="1" dirty="0" err="1" smtClean="0"/>
              <a:t>Call</a:t>
            </a:r>
            <a:r>
              <a:rPr lang="is-IS" sz="2400" b="1" dirty="0" smtClean="0"/>
              <a:t>        </a:t>
            </a:r>
            <a:r>
              <a:rPr lang="is-IS" sz="2400" b="1" dirty="0" err="1" smtClean="0"/>
              <a:t>Class</a:t>
            </a:r>
            <a:r>
              <a:rPr lang="is-IS" sz="2400" b="1" dirty="0" smtClean="0"/>
              <a:t>			     </a:t>
            </a:r>
            <a:r>
              <a:rPr lang="is-IS" sz="2400" b="1" dirty="0" err="1" smtClean="0"/>
              <a:t>Pts</a:t>
            </a:r>
            <a:endParaRPr lang="is-IS" sz="2400" b="1" dirty="0" smtClean="0"/>
          </a:p>
          <a:p>
            <a:pPr>
              <a:buNone/>
            </a:pPr>
            <a:r>
              <a:rPr lang="is-IS" sz="2400" b="1" dirty="0" smtClean="0"/>
              <a:t>   TF3HQ	SO CW HP		         156.692</a:t>
            </a:r>
          </a:p>
          <a:p>
            <a:pPr>
              <a:buNone/>
            </a:pPr>
            <a:r>
              <a:rPr lang="is-IS" sz="2400" b="1" dirty="0" smtClean="0"/>
              <a:t>   TF4X 	M/S </a:t>
            </a:r>
            <a:r>
              <a:rPr lang="is-IS" sz="2400" b="1" dirty="0" err="1" smtClean="0"/>
              <a:t>Mixed</a:t>
            </a:r>
            <a:r>
              <a:rPr lang="is-IS" sz="2400" b="1" dirty="0" smtClean="0"/>
              <a:t> </a:t>
            </a:r>
            <a:r>
              <a:rPr lang="is-IS" sz="2400" b="1" dirty="0" err="1" smtClean="0"/>
              <a:t>Mode</a:t>
            </a:r>
            <a:r>
              <a:rPr lang="is-IS" sz="2400" b="1" dirty="0" smtClean="0"/>
              <a:t>	629.530</a:t>
            </a:r>
          </a:p>
          <a:p>
            <a:pPr>
              <a:buNone/>
            </a:pPr>
            <a:r>
              <a:rPr lang="is-IS" sz="2400" b="1" dirty="0" smtClean="0"/>
              <a:t>   TF8GX	SO </a:t>
            </a:r>
            <a:r>
              <a:rPr lang="is-IS" sz="2400" b="1" dirty="0" err="1" smtClean="0"/>
              <a:t>Phone</a:t>
            </a:r>
            <a:r>
              <a:rPr lang="is-IS" sz="2400" b="1" dirty="0" smtClean="0"/>
              <a:t> LP	           46.314</a:t>
            </a:r>
          </a:p>
          <a:p>
            <a:endParaRPr lang="is-IS" sz="2400" b="1" dirty="0" smtClean="0"/>
          </a:p>
          <a:p>
            <a:pPr>
              <a:buNone/>
            </a:pPr>
            <a:r>
              <a:rPr lang="is-IS" sz="2400" b="1" dirty="0" smtClean="0"/>
              <a:t>   HQ stöðvar verða að vera innan sama ITU </a:t>
            </a:r>
            <a:r>
              <a:rPr lang="is-IS" sz="2400" b="1" dirty="0" err="1" smtClean="0"/>
              <a:t>zone</a:t>
            </a:r>
            <a:r>
              <a:rPr lang="is-IS" sz="2400" b="1" dirty="0" smtClean="0"/>
              <a:t>.  SK9HQ hafði 12 stöðvar í gangi vítt og breitt um SM-land. 5958 CW Q´s og 6027 SSB Q´s, gaf yfir 17.7 </a:t>
            </a:r>
            <a:r>
              <a:rPr lang="is-IS" sz="2400" b="1" dirty="0" err="1" smtClean="0"/>
              <a:t>mil</a:t>
            </a:r>
            <a:r>
              <a:rPr lang="is-IS" sz="2400" b="1" dirty="0" smtClean="0"/>
              <a:t> </a:t>
            </a:r>
            <a:r>
              <a:rPr lang="is-IS" sz="2400" b="1" dirty="0" err="1" smtClean="0"/>
              <a:t>pts</a:t>
            </a:r>
            <a:r>
              <a:rPr lang="is-IS" sz="2400" b="1" dirty="0" smtClean="0"/>
              <a:t>. </a:t>
            </a:r>
          </a:p>
          <a:p>
            <a:endParaRPr lang="is-IS" sz="2400" b="1" dirty="0" smtClean="0"/>
          </a:p>
          <a:p>
            <a:pPr>
              <a:buNone/>
            </a:pPr>
            <a:r>
              <a:rPr lang="is-IS" sz="2400" b="1" dirty="0" smtClean="0"/>
              <a:t>  Mjög skemmtileg 24 </a:t>
            </a:r>
            <a:r>
              <a:rPr lang="is-IS" sz="2400" b="1" dirty="0" err="1" smtClean="0"/>
              <a:t>klst</a:t>
            </a:r>
            <a:r>
              <a:rPr lang="is-IS" sz="2400" b="1" dirty="0" smtClean="0"/>
              <a:t> keppni, en hún er í júlí.</a:t>
            </a:r>
            <a:r>
              <a:rPr lang="is-IS" sz="2400" b="1" dirty="0" err="1" smtClean="0"/>
              <a:t>Þáttaka</a:t>
            </a:r>
            <a:r>
              <a:rPr lang="is-IS" sz="2400" b="1" dirty="0" smtClean="0"/>
              <a:t> eykst með hverju ári. 3717 </a:t>
            </a:r>
            <a:r>
              <a:rPr lang="is-IS" sz="2400" b="1" dirty="0" err="1" smtClean="0"/>
              <a:t>loggar</a:t>
            </a:r>
            <a:r>
              <a:rPr lang="is-IS" sz="2400" b="1" dirty="0" smtClean="0"/>
              <a:t> 2010.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39552" y="836712"/>
            <a:ext cx="8183880" cy="4392488"/>
          </a:xfrm>
        </p:spPr>
        <p:txBody>
          <a:bodyPr>
            <a:normAutofit fontScale="62500" lnSpcReduction="20000"/>
          </a:bodyPr>
          <a:lstStyle/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sz="7000" b="1" dirty="0" smtClean="0"/>
              <a:t>               IOTA</a:t>
            </a:r>
          </a:p>
          <a:p>
            <a:pPr>
              <a:buNone/>
            </a:pPr>
            <a:r>
              <a:rPr lang="is-IS" sz="3400" b="1" dirty="0" smtClean="0"/>
              <a:t>                 2 TF stöðvar sendu inn </a:t>
            </a:r>
            <a:r>
              <a:rPr lang="is-IS" sz="3400" b="1" dirty="0" err="1" smtClean="0"/>
              <a:t>logg</a:t>
            </a:r>
            <a:r>
              <a:rPr lang="is-IS" sz="3400" b="1" dirty="0" smtClean="0"/>
              <a:t> ?</a:t>
            </a:r>
          </a:p>
          <a:p>
            <a:endParaRPr lang="is-IS" sz="3400" b="1" dirty="0" smtClean="0"/>
          </a:p>
          <a:p>
            <a:pPr>
              <a:buNone/>
            </a:pPr>
            <a:r>
              <a:rPr lang="is-IS" sz="3400" b="1" dirty="0" smtClean="0"/>
              <a:t>    </a:t>
            </a:r>
            <a:r>
              <a:rPr lang="is-IS" sz="3400" b="1" dirty="0" err="1" smtClean="0"/>
              <a:t>Call</a:t>
            </a:r>
            <a:r>
              <a:rPr lang="is-IS" sz="3400" b="1" dirty="0" smtClean="0"/>
              <a:t>             Q´s	        </a:t>
            </a:r>
            <a:r>
              <a:rPr lang="is-IS" sz="3400" b="1" dirty="0" err="1" smtClean="0"/>
              <a:t>Mults</a:t>
            </a:r>
            <a:r>
              <a:rPr lang="is-IS" sz="3400" b="1" dirty="0" smtClean="0"/>
              <a:t>	          </a:t>
            </a:r>
            <a:r>
              <a:rPr lang="is-IS" sz="3400" b="1" dirty="0" err="1" smtClean="0"/>
              <a:t>Pts</a:t>
            </a:r>
            <a:endParaRPr lang="is-IS" sz="3400" b="1" dirty="0" smtClean="0"/>
          </a:p>
          <a:p>
            <a:endParaRPr lang="is-IS" sz="3400" b="1" dirty="0" smtClean="0"/>
          </a:p>
          <a:p>
            <a:pPr>
              <a:buNone/>
            </a:pPr>
            <a:r>
              <a:rPr lang="is-IS" sz="3400" b="1" dirty="0" smtClean="0"/>
              <a:t>   TF7X M/S	  1833         218         2.546.022   </a:t>
            </a:r>
          </a:p>
          <a:p>
            <a:pPr>
              <a:buNone/>
            </a:pPr>
            <a:r>
              <a:rPr lang="is-IS" sz="3400" b="1" dirty="0" smtClean="0"/>
              <a:t>   TF3CW          336           37               63.936</a:t>
            </a:r>
          </a:p>
          <a:p>
            <a:pPr>
              <a:buNone/>
            </a:pPr>
            <a:r>
              <a:rPr lang="is-IS" sz="3400" b="1" dirty="0" smtClean="0"/>
              <a:t> </a:t>
            </a:r>
          </a:p>
          <a:p>
            <a:pPr>
              <a:buNone/>
            </a:pPr>
            <a:r>
              <a:rPr lang="is-IS" sz="3400" b="1" dirty="0" smtClean="0"/>
              <a:t>  Skemmtileg 24 </a:t>
            </a:r>
            <a:r>
              <a:rPr lang="is-IS" sz="3400" b="1" dirty="0" err="1" smtClean="0"/>
              <a:t>klst</a:t>
            </a:r>
            <a:r>
              <a:rPr lang="is-IS" sz="3400" b="1" dirty="0" smtClean="0"/>
              <a:t> keppni, þar sem  EU–021, og EU – 071 (</a:t>
            </a:r>
            <a:r>
              <a:rPr lang="is-IS" sz="3400" b="1" dirty="0" err="1" smtClean="0"/>
              <a:t>Vey</a:t>
            </a:r>
            <a:r>
              <a:rPr lang="is-IS" sz="3400" b="1" dirty="0" smtClean="0"/>
              <a:t>), EU-168 (</a:t>
            </a:r>
            <a:r>
              <a:rPr lang="is-IS" sz="3400" b="1" dirty="0" err="1" smtClean="0"/>
              <a:t>Coastal</a:t>
            </a:r>
            <a:r>
              <a:rPr lang="is-IS" sz="3400" b="1" dirty="0" smtClean="0"/>
              <a:t>) eru </a:t>
            </a:r>
            <a:r>
              <a:rPr lang="is-IS" sz="3400" b="1" dirty="0" err="1" smtClean="0"/>
              <a:t>mults</a:t>
            </a:r>
            <a:r>
              <a:rPr lang="is-IS" sz="3400" b="1" dirty="0" smtClean="0"/>
              <a:t>.</a:t>
            </a:r>
          </a:p>
          <a:p>
            <a:pPr>
              <a:buNone/>
            </a:pPr>
            <a:endParaRPr lang="is-IS" sz="3400" b="1" dirty="0" smtClean="0"/>
          </a:p>
          <a:p>
            <a:pPr>
              <a:buNone/>
            </a:pPr>
            <a:r>
              <a:rPr lang="is-IS" sz="3400" dirty="0" err="1" smtClean="0"/>
              <a:t>Sunspots</a:t>
            </a:r>
            <a:r>
              <a:rPr lang="is-IS" sz="3400" dirty="0" smtClean="0"/>
              <a:t>: 27.5    </a:t>
            </a:r>
            <a:r>
              <a:rPr lang="is-IS" sz="3400" dirty="0" err="1" smtClean="0"/>
              <a:t>Aurora</a:t>
            </a:r>
            <a:r>
              <a:rPr lang="is-IS" sz="3400" dirty="0" smtClean="0"/>
              <a:t> (</a:t>
            </a:r>
            <a:r>
              <a:rPr lang="is-IS" sz="3400" dirty="0" err="1" smtClean="0"/>
              <a:t>av</a:t>
            </a:r>
            <a:r>
              <a:rPr lang="is-IS" sz="3400" dirty="0" smtClean="0"/>
              <a:t>): 4.24</a:t>
            </a:r>
          </a:p>
          <a:p>
            <a:pPr>
              <a:buNone/>
            </a:pPr>
            <a:endParaRPr lang="is-IS" sz="3400" b="1" dirty="0" smtClean="0"/>
          </a:p>
          <a:p>
            <a:pPr>
              <a:buNone/>
            </a:pPr>
            <a:endParaRPr lang="is-IS" sz="3400" b="1" dirty="0" smtClean="0"/>
          </a:p>
          <a:p>
            <a:pPr>
              <a:buNone/>
            </a:pPr>
            <a:endParaRPr lang="is-IS" sz="3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2699792" y="4293096"/>
            <a:ext cx="8183880" cy="1051560"/>
          </a:xfrm>
        </p:spPr>
        <p:txBody>
          <a:bodyPr>
            <a:noAutofit/>
          </a:bodyPr>
          <a:lstStyle/>
          <a:p>
            <a:r>
              <a:rPr lang="is-IS" sz="3200" b="0" dirty="0" err="1" smtClean="0">
                <a:solidFill>
                  <a:schemeClr val="tx1"/>
                </a:solidFill>
              </a:rPr>
              <a:t>SunSpots</a:t>
            </a:r>
            <a:r>
              <a:rPr lang="is-IS" sz="3200" b="0" dirty="0" smtClean="0">
                <a:solidFill>
                  <a:schemeClr val="tx1"/>
                </a:solidFill>
              </a:rPr>
              <a:t>: 34.5</a:t>
            </a:r>
            <a:br>
              <a:rPr lang="is-IS" sz="3200" b="0" dirty="0" smtClean="0">
                <a:solidFill>
                  <a:schemeClr val="tx1"/>
                </a:solidFill>
              </a:rPr>
            </a:br>
            <a:r>
              <a:rPr lang="is-IS" sz="3200" b="0" dirty="0" err="1" smtClean="0">
                <a:solidFill>
                  <a:schemeClr val="tx1"/>
                </a:solidFill>
              </a:rPr>
              <a:t>Aurora</a:t>
            </a:r>
            <a:r>
              <a:rPr lang="is-IS" sz="3200" b="0" dirty="0" smtClean="0">
                <a:solidFill>
                  <a:schemeClr val="tx1"/>
                </a:solidFill>
              </a:rPr>
              <a:t> (</a:t>
            </a:r>
            <a:r>
              <a:rPr lang="is-IS" sz="3200" b="0" dirty="0" err="1" smtClean="0">
                <a:solidFill>
                  <a:schemeClr val="tx1"/>
                </a:solidFill>
              </a:rPr>
              <a:t>av</a:t>
            </a:r>
            <a:r>
              <a:rPr lang="is-IS" sz="3200" b="0" dirty="0" smtClean="0">
                <a:solidFill>
                  <a:schemeClr val="tx1"/>
                </a:solidFill>
              </a:rPr>
              <a:t>): 2.88</a:t>
            </a:r>
            <a:endParaRPr lang="is-IS" sz="3200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39552" y="332656"/>
            <a:ext cx="8183880" cy="4187952"/>
          </a:xfrm>
        </p:spPr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endParaRPr lang="is-IS" dirty="0" smtClean="0"/>
          </a:p>
          <a:p>
            <a:pPr>
              <a:buNone/>
            </a:pPr>
            <a:r>
              <a:rPr lang="is-IS" sz="4800" b="1" dirty="0" smtClean="0"/>
              <a:t>            SAC CW</a:t>
            </a:r>
          </a:p>
          <a:p>
            <a:pPr>
              <a:buNone/>
            </a:pPr>
            <a:r>
              <a:rPr lang="is-IS" sz="4800" b="1" dirty="0" smtClean="0"/>
              <a:t>    </a:t>
            </a:r>
            <a:r>
              <a:rPr lang="is-I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TF stöðvar sendu inn </a:t>
            </a:r>
            <a:r>
              <a:rPr lang="is-I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r>
              <a:rPr lang="is-I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is-I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539551" y="2342376"/>
          <a:ext cx="8136905" cy="1950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32248"/>
                <a:gridCol w="1872208"/>
                <a:gridCol w="1080120"/>
                <a:gridCol w="1324948"/>
                <a:gridCol w="1627381"/>
              </a:tblGrid>
              <a:tr h="149736"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Class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Mults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TF3W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SOAB HP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2013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199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951.419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TF/DF1LON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SOAB LP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551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 97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117.079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TF/DL2JRM/P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SOAB QRP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524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103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118.860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TF2JB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SOSB 20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45 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13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 1.456</a:t>
                      </a:r>
                      <a:endParaRPr lang="is-I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2868840" y="429309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s-IS" b="0" dirty="0" err="1" smtClean="0">
                <a:solidFill>
                  <a:schemeClr val="tx1"/>
                </a:solidFill>
              </a:rPr>
              <a:t>SunSpots</a:t>
            </a:r>
            <a:r>
              <a:rPr lang="is-IS" b="0" dirty="0" smtClean="0">
                <a:solidFill>
                  <a:schemeClr val="tx1"/>
                </a:solidFill>
              </a:rPr>
              <a:t>: 9</a:t>
            </a:r>
            <a:br>
              <a:rPr lang="is-IS" b="0" dirty="0" smtClean="0">
                <a:solidFill>
                  <a:schemeClr val="tx1"/>
                </a:solidFill>
              </a:rPr>
            </a:br>
            <a:r>
              <a:rPr lang="is-IS" b="0" dirty="0" err="1" smtClean="0">
                <a:solidFill>
                  <a:schemeClr val="tx1"/>
                </a:solidFill>
              </a:rPr>
              <a:t>Aurora</a:t>
            </a:r>
            <a:r>
              <a:rPr lang="is-IS" b="0" dirty="0" smtClean="0">
                <a:solidFill>
                  <a:schemeClr val="tx1"/>
                </a:solidFill>
              </a:rPr>
              <a:t>: 3.02</a:t>
            </a:r>
            <a:endParaRPr lang="is-IS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323528" y="620688"/>
            <a:ext cx="8183880" cy="4187952"/>
          </a:xfrm>
        </p:spPr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 lvl="2">
              <a:buNone/>
            </a:pPr>
            <a:r>
              <a:rPr lang="is-IS" sz="4800" b="1" dirty="0" smtClean="0"/>
              <a:t>         SAC SSB</a:t>
            </a:r>
          </a:p>
          <a:p>
            <a:pPr lvl="2">
              <a:buNone/>
            </a:pPr>
            <a:r>
              <a:rPr lang="is-IS" sz="3200" dirty="0" smtClean="0"/>
              <a:t>     </a:t>
            </a:r>
            <a:r>
              <a:rPr lang="is-I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TF stöðvar sendu inn </a:t>
            </a:r>
            <a:r>
              <a:rPr lang="is-I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endParaRPr lang="is-I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251520" y="5013176"/>
            <a:ext cx="8183880" cy="1123568"/>
          </a:xfrm>
        </p:spPr>
        <p:txBody>
          <a:bodyPr/>
          <a:lstStyle/>
          <a:p>
            <a:endParaRPr lang="is-I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467544" y="1196752"/>
            <a:ext cx="8183880" cy="4194792"/>
          </a:xfrm>
        </p:spPr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sz="3600" b="1" dirty="0" smtClean="0"/>
              <a:t>    </a:t>
            </a:r>
          </a:p>
          <a:p>
            <a:pPr>
              <a:buNone/>
            </a:pPr>
            <a:r>
              <a:rPr lang="is-IS" sz="3600" b="1" dirty="0" smtClean="0"/>
              <a:t>       </a:t>
            </a:r>
          </a:p>
          <a:p>
            <a:pPr>
              <a:buNone/>
            </a:pPr>
            <a:r>
              <a:rPr lang="is-IS" sz="3600" b="1" dirty="0" smtClean="0"/>
              <a:t>        1. sæti í Skandinavíu </a:t>
            </a:r>
          </a:p>
          <a:p>
            <a:pPr>
              <a:buNone/>
            </a:pPr>
            <a:r>
              <a:rPr lang="is-IS" b="1" dirty="0" smtClean="0"/>
              <a:t>                Til hamingju Gulli  !!!!</a:t>
            </a:r>
            <a:endParaRPr lang="is-IS" b="1" dirty="0"/>
          </a:p>
        </p:txBody>
      </p:sp>
      <p:graphicFrame>
        <p:nvGraphicFramePr>
          <p:cNvPr id="4" name="Tafla 3"/>
          <p:cNvGraphicFramePr>
            <a:graphicFrameLocks noGrp="1"/>
          </p:cNvGraphicFramePr>
          <p:nvPr/>
        </p:nvGraphicFramePr>
        <p:xfrm>
          <a:off x="1043608" y="1261864"/>
          <a:ext cx="7056784" cy="2743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52492"/>
                <a:gridCol w="1552492"/>
                <a:gridCol w="987950"/>
                <a:gridCol w="1129086"/>
                <a:gridCol w="183476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Class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Mults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TF8GX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000" b="1" dirty="0" smtClean="0"/>
                        <a:t>SOAB</a:t>
                      </a:r>
                      <a:r>
                        <a:rPr lang="is-IS" sz="2000" b="1" baseline="0" dirty="0" smtClean="0"/>
                        <a:t> LP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1239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154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000" b="1" dirty="0" smtClean="0"/>
                        <a:t>422.730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dirty="0" smtClean="0"/>
                        <a:t>OG6N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/>
                        <a:t>872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/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/>
                        <a:t>273.600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dirty="0" smtClean="0"/>
                        <a:t>OH1LEG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/>
                        <a:t>597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/>
                        <a:t>135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174.825</a:t>
                      </a:r>
                      <a:endParaRPr lang="is-I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dirty="0" smtClean="0"/>
                        <a:t>OH3LB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/>
                        <a:t>676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/>
                        <a:t>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138.204</a:t>
                      </a:r>
                      <a:endParaRPr lang="is-I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s-I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is-I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is-I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000" b="0" dirty="0" smtClean="0"/>
                        <a:t>TF3AO</a:t>
                      </a:r>
                      <a:endParaRPr lang="is-I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10</a:t>
                      </a:r>
                      <a:endParaRPr lang="is-I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4</a:t>
                      </a:r>
                      <a:endParaRPr lang="is-I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40</a:t>
                      </a:r>
                      <a:endParaRPr lang="is-I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02920" y="1124744"/>
            <a:ext cx="8183880" cy="4187952"/>
          </a:xfrm>
        </p:spPr>
        <p:txBody>
          <a:bodyPr>
            <a:normAutofit lnSpcReduction="10000"/>
          </a:bodyPr>
          <a:lstStyle/>
          <a:p>
            <a:endParaRPr lang="is-IS" dirty="0" smtClean="0"/>
          </a:p>
          <a:p>
            <a:pPr>
              <a:buNone/>
            </a:pPr>
            <a:r>
              <a:rPr lang="is-IS" dirty="0" smtClean="0"/>
              <a:t>         </a:t>
            </a:r>
          </a:p>
          <a:p>
            <a:pPr>
              <a:buNone/>
            </a:pPr>
            <a:r>
              <a:rPr lang="is-IS" sz="4000" b="1" dirty="0" smtClean="0"/>
              <a:t>      </a:t>
            </a:r>
            <a:r>
              <a:rPr lang="is-IS" sz="4000" b="1" u="sng" dirty="0" err="1" smtClean="0"/>
              <a:t>Breakdown</a:t>
            </a:r>
            <a:r>
              <a:rPr lang="is-IS" sz="4000" b="1" u="sng" dirty="0" smtClean="0"/>
              <a:t> SAC CW</a:t>
            </a:r>
          </a:p>
          <a:p>
            <a:endParaRPr lang="is-IS" sz="4000" b="1" dirty="0" smtClean="0"/>
          </a:p>
          <a:p>
            <a:pPr>
              <a:buNone/>
            </a:pPr>
            <a:r>
              <a:rPr lang="is-I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OH4A í 4. sæti </a:t>
            </a:r>
          </a:p>
          <a:p>
            <a:pPr>
              <a:buNone/>
            </a:pPr>
            <a:r>
              <a:rPr lang="is-I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TF3W í 11. sæti</a:t>
            </a:r>
          </a:p>
          <a:p>
            <a:pPr>
              <a:buNone/>
            </a:pPr>
            <a:r>
              <a:rPr lang="is-IS" sz="4000" b="1" dirty="0" smtClean="0"/>
              <a:t> </a:t>
            </a:r>
          </a:p>
          <a:p>
            <a:endParaRPr lang="is-IS" sz="4000" b="1" dirty="0" smtClean="0"/>
          </a:p>
          <a:p>
            <a:endParaRPr lang="is-I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 dirty="0"/>
          </a:p>
        </p:txBody>
      </p:sp>
      <p:pic>
        <p:nvPicPr>
          <p:cNvPr id="4" name="Staðgengill efnis 3" descr="popscis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71600" y="980728"/>
            <a:ext cx="7315200" cy="3998976"/>
          </a:xfrm>
        </p:spPr>
      </p:pic>
      <p:sp>
        <p:nvSpPr>
          <p:cNvPr id="5" name="TextBox 4"/>
          <p:cNvSpPr txBox="1"/>
          <p:nvPr/>
        </p:nvSpPr>
        <p:spPr>
          <a:xfrm>
            <a:off x="827584" y="5301208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Meiri virkni sólar meiri norðurljós og óstöðugleiki</a:t>
            </a:r>
          </a:p>
          <a:p>
            <a:r>
              <a:rPr lang="is-IS" dirty="0" err="1" smtClean="0"/>
              <a:t>Norðurljósaindex</a:t>
            </a:r>
            <a:r>
              <a:rPr lang="is-IS" dirty="0" smtClean="0"/>
              <a:t> </a:t>
            </a:r>
            <a:r>
              <a:rPr lang="is-IS" dirty="0" err="1" smtClean="0"/>
              <a:t>mt</a:t>
            </a:r>
            <a:r>
              <a:rPr lang="is-IS" dirty="0" smtClean="0"/>
              <a:t>. 2002 5,6 en 2010 4,2 </a:t>
            </a:r>
            <a:r>
              <a:rPr lang="is-IS" dirty="0" err="1" smtClean="0"/>
              <a:t>stdev</a:t>
            </a:r>
            <a:r>
              <a:rPr lang="is-IS" dirty="0" smtClean="0"/>
              <a:t> 2</a:t>
            </a:r>
            <a:endParaRPr lang="is-I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02920" y="5989320"/>
            <a:ext cx="8183880" cy="45719"/>
          </a:xfrm>
        </p:spPr>
        <p:txBody>
          <a:bodyPr>
            <a:normAutofit fontScale="90000"/>
          </a:bodyPr>
          <a:lstStyle/>
          <a:p>
            <a:endParaRPr lang="is-IS" dirty="0"/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0" cy="5090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22945"/>
                <a:gridCol w="1022945"/>
                <a:gridCol w="1022945"/>
                <a:gridCol w="1022945"/>
                <a:gridCol w="1022945"/>
                <a:gridCol w="1022945"/>
                <a:gridCol w="1022945"/>
                <a:gridCol w="1022945"/>
              </a:tblGrid>
              <a:tr h="370840"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Band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DXCC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Band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DXCC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dirty="0" smtClean="0"/>
                        <a:t>TF3W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80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104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OH4A</a:t>
                      </a:r>
                      <a:endParaRPr lang="is-I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80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419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46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40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614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57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40</a:t>
                      </a:r>
                      <a:endParaRPr lang="is-I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660</a:t>
                      </a:r>
                      <a:endParaRPr lang="is-I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58</a:t>
                      </a:r>
                      <a:endParaRPr lang="is-I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20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903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62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20</a:t>
                      </a:r>
                      <a:endParaRPr lang="is-I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832</a:t>
                      </a:r>
                      <a:endParaRPr lang="is-I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67</a:t>
                      </a:r>
                      <a:endParaRPr lang="is-I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390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50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15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408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64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10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65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23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b="1" dirty="0" err="1" smtClean="0"/>
                        <a:t>Total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2013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199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2384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259</a:t>
                      </a:r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dirty="0" smtClean="0"/>
                        <a:t>TF3W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Band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err="1" smtClean="0"/>
                        <a:t>Ant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OH4A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Band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err="1" smtClean="0"/>
                        <a:t>Ant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s-IS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80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err="1" smtClean="0"/>
                        <a:t>Inv</a:t>
                      </a:r>
                      <a:r>
                        <a:rPr lang="is-IS" b="0" dirty="0" smtClean="0"/>
                        <a:t> V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80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2 el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50mH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40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err="1" smtClean="0"/>
                        <a:t>Hustler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40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3el 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40mH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20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Stepp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20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5-5-5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20-40-60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15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Stepp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15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6-6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15-30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10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Stepp</a:t>
                      </a:r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10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7-7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b="0" dirty="0" smtClean="0"/>
                        <a:t>10-20</a:t>
                      </a:r>
                      <a:endParaRPr lang="is-IS" b="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395536" y="5806440"/>
            <a:ext cx="8183880" cy="1051560"/>
          </a:xfrm>
        </p:spPr>
        <p:txBody>
          <a:bodyPr/>
          <a:lstStyle/>
          <a:p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39552" y="620688"/>
            <a:ext cx="8183880" cy="4968552"/>
          </a:xfrm>
        </p:spPr>
        <p:txBody>
          <a:bodyPr>
            <a:normAutofit fontScale="70000" lnSpcReduction="20000"/>
          </a:bodyPr>
          <a:lstStyle/>
          <a:p>
            <a:endParaRPr lang="is-IS" dirty="0" smtClean="0"/>
          </a:p>
          <a:p>
            <a:pPr>
              <a:buNone/>
            </a:pPr>
            <a:r>
              <a:rPr lang="is-IS" sz="4800" b="1" dirty="0" smtClean="0"/>
              <a:t>       </a:t>
            </a:r>
            <a:r>
              <a:rPr lang="is-IS" sz="4800" b="1" u="sng" dirty="0" smtClean="0"/>
              <a:t>TF3W markmið í SAC</a:t>
            </a:r>
          </a:p>
          <a:p>
            <a:endParaRPr lang="is-IS" sz="4800" b="1" u="sng" dirty="0" smtClean="0"/>
          </a:p>
          <a:p>
            <a:pPr>
              <a:buNone/>
            </a:pPr>
            <a:r>
              <a:rPr lang="is-IS" sz="3200" dirty="0" smtClean="0"/>
              <a:t>   1. Að komast í “Topp 5” í Skandinavíu,</a:t>
            </a:r>
          </a:p>
          <a:p>
            <a:pPr>
              <a:buNone/>
            </a:pPr>
            <a:r>
              <a:rPr lang="is-IS" sz="3200" dirty="0" smtClean="0"/>
              <a:t>   í flokknum SOAB HP, bæði CW og SSB.</a:t>
            </a:r>
          </a:p>
          <a:p>
            <a:endParaRPr lang="is-IS" sz="3200" dirty="0" smtClean="0"/>
          </a:p>
          <a:p>
            <a:pPr>
              <a:buNone/>
            </a:pPr>
            <a:r>
              <a:rPr lang="is-IS" sz="3200" dirty="0" smtClean="0"/>
              <a:t>   2. Bæta 80 m loftnet. ¼ </a:t>
            </a:r>
            <a:r>
              <a:rPr lang="is-IS" sz="3200" dirty="0" err="1" smtClean="0"/>
              <a:t>wave</a:t>
            </a:r>
            <a:r>
              <a:rPr lang="is-IS" sz="3200" dirty="0" smtClean="0"/>
              <a:t> GP á þaki, byggt á </a:t>
            </a:r>
            <a:r>
              <a:rPr lang="is-IS" sz="3200" dirty="0" err="1" smtClean="0"/>
              <a:t>Spiderpole</a:t>
            </a:r>
            <a:r>
              <a:rPr lang="is-IS" sz="3200" dirty="0" smtClean="0"/>
              <a:t>? Eða…….?</a:t>
            </a:r>
          </a:p>
          <a:p>
            <a:endParaRPr lang="is-IS" sz="3200" dirty="0" smtClean="0"/>
          </a:p>
          <a:p>
            <a:pPr>
              <a:buNone/>
            </a:pPr>
            <a:r>
              <a:rPr lang="is-IS" sz="3200" dirty="0" smtClean="0"/>
              <a:t>   3. Bæta 40 m loftnet: 2 el. </a:t>
            </a:r>
            <a:r>
              <a:rPr lang="is-IS" sz="3200" dirty="0" err="1" smtClean="0"/>
              <a:t>Yagi</a:t>
            </a:r>
            <a:r>
              <a:rPr lang="is-IS" sz="3200" dirty="0" smtClean="0"/>
              <a:t> að láni.</a:t>
            </a:r>
          </a:p>
          <a:p>
            <a:endParaRPr lang="is-IS" sz="3200" dirty="0" smtClean="0"/>
          </a:p>
          <a:p>
            <a:pPr>
              <a:buNone/>
            </a:pPr>
            <a:r>
              <a:rPr lang="is-IS" sz="3200" dirty="0" smtClean="0"/>
              <a:t>   4. Magnari til vara. Tæki til vara. Tölva til vara.</a:t>
            </a:r>
          </a:p>
          <a:p>
            <a:endParaRPr lang="is-IS" sz="3200" dirty="0" smtClean="0"/>
          </a:p>
          <a:p>
            <a:pPr>
              <a:buNone/>
            </a:pPr>
            <a:r>
              <a:rPr lang="is-IS" sz="3200" dirty="0" smtClean="0"/>
              <a:t>   5. “</a:t>
            </a:r>
            <a:r>
              <a:rPr lang="is-IS" sz="3200" dirty="0" err="1" smtClean="0"/>
              <a:t>All</a:t>
            </a:r>
            <a:r>
              <a:rPr lang="is-IS" sz="3200" dirty="0" smtClean="0"/>
              <a:t> </a:t>
            </a:r>
            <a:r>
              <a:rPr lang="is-IS" sz="3200" dirty="0" err="1" smtClean="0"/>
              <a:t>Out</a:t>
            </a:r>
            <a:r>
              <a:rPr lang="is-IS" sz="3200" dirty="0" smtClean="0"/>
              <a:t>” </a:t>
            </a:r>
            <a:r>
              <a:rPr lang="is-IS" sz="3200" dirty="0" err="1" smtClean="0"/>
              <a:t>effort</a:t>
            </a:r>
            <a:r>
              <a:rPr lang="is-IS" sz="3200" dirty="0" smtClean="0"/>
              <a:t> í 24 tíma.</a:t>
            </a:r>
          </a:p>
          <a:p>
            <a:endParaRPr lang="is-IS" sz="3200" dirty="0" smtClean="0"/>
          </a:p>
          <a:p>
            <a:endParaRPr lang="is-I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395536" y="0"/>
            <a:ext cx="8183880" cy="4187952"/>
          </a:xfrm>
        </p:spPr>
        <p:txBody>
          <a:bodyPr/>
          <a:lstStyle/>
          <a:p>
            <a:pPr>
              <a:buNone/>
            </a:pPr>
            <a:endParaRPr lang="is-IS" dirty="0" smtClean="0"/>
          </a:p>
          <a:p>
            <a:pPr>
              <a:buNone/>
            </a:pPr>
            <a:r>
              <a:rPr lang="is-IS" dirty="0" smtClean="0"/>
              <a:t>	</a:t>
            </a:r>
            <a:r>
              <a:rPr lang="is-IS" sz="4000" b="1" dirty="0" err="1" smtClean="0"/>
              <a:t>Scandinavian</a:t>
            </a:r>
            <a:r>
              <a:rPr lang="is-IS" sz="4000" b="1" dirty="0" smtClean="0"/>
              <a:t> </a:t>
            </a:r>
            <a:r>
              <a:rPr lang="is-IS" sz="4000" b="1" dirty="0" err="1" smtClean="0"/>
              <a:t>Cup</a:t>
            </a:r>
            <a:r>
              <a:rPr lang="is-IS" sz="4000" b="1" dirty="0" smtClean="0"/>
              <a:t> CW/SSB</a:t>
            </a:r>
          </a:p>
          <a:p>
            <a:pPr>
              <a:buNone/>
            </a:pPr>
            <a:endParaRPr lang="is-IS" sz="2000" dirty="0" smtClean="0"/>
          </a:p>
          <a:p>
            <a:pPr>
              <a:buNone/>
            </a:pPr>
            <a:endParaRPr lang="is-IS" sz="2400" dirty="0" smtClean="0"/>
          </a:p>
          <a:p>
            <a:pPr>
              <a:buNone/>
            </a:pPr>
            <a:endParaRPr lang="is-IS" sz="2400" dirty="0"/>
          </a:p>
        </p:txBody>
      </p:sp>
      <p:graphicFrame>
        <p:nvGraphicFramePr>
          <p:cNvPr id="4" name="Tafla 3"/>
          <p:cNvGraphicFramePr>
            <a:graphicFrameLocks noGrp="1"/>
          </p:cNvGraphicFramePr>
          <p:nvPr/>
        </p:nvGraphicFramePr>
        <p:xfrm>
          <a:off x="1475656" y="1412776"/>
          <a:ext cx="6096000" cy="416367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8072"/>
                <a:gridCol w="1800200"/>
                <a:gridCol w="1656184"/>
                <a:gridCol w="1991544"/>
              </a:tblGrid>
              <a:tr h="506078"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Nr.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s-IS" dirty="0" smtClean="0"/>
                        <a:t>Land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err="1" smtClean="0"/>
                        <a:t>Loggar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1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Svíþjóð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292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44.323.839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2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Finland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139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36.047.262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3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Noregur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66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7.229.178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4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Danmörk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39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4.961.730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5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Álandseyjar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8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4.543.473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6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Ísland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6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1.611.586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7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Færeyjar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3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543.896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8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Grænland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1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507.964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9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Svalbarði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1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332.785</a:t>
                      </a:r>
                      <a:endParaRPr lang="is-IS" dirty="0"/>
                    </a:p>
                  </a:txBody>
                  <a:tcPr/>
                </a:tc>
              </a:tr>
              <a:tr h="364517">
                <a:tc>
                  <a:txBody>
                    <a:bodyPr/>
                    <a:lstStyle/>
                    <a:p>
                      <a:r>
                        <a:rPr lang="is-IS" dirty="0" smtClean="0"/>
                        <a:t>10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Market</a:t>
                      </a:r>
                      <a:r>
                        <a:rPr lang="is-IS" baseline="0" dirty="0" smtClean="0"/>
                        <a:t> </a:t>
                      </a:r>
                      <a:r>
                        <a:rPr lang="is-IS" baseline="0" dirty="0" err="1" smtClean="0"/>
                        <a:t>Reef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1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dirty="0" smtClean="0"/>
                        <a:t>13.615</a:t>
                      </a:r>
                      <a:endParaRPr lang="is-I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Bein örvartenging 7"/>
          <p:cNvCxnSpPr/>
          <p:nvPr/>
        </p:nvCxnSpPr>
        <p:spPr>
          <a:xfrm rot="5400000" flipH="1" flipV="1">
            <a:off x="3455876" y="3248980"/>
            <a:ext cx="100811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467544" y="1124744"/>
            <a:ext cx="8183880" cy="4187952"/>
          </a:xfrm>
        </p:spPr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sz="4800" b="1" dirty="0" smtClean="0"/>
              <a:t>        CQWW RTTY</a:t>
            </a:r>
            <a:endParaRPr lang="is-IS" sz="3200" dirty="0" smtClean="0"/>
          </a:p>
          <a:p>
            <a:pPr>
              <a:buNone/>
            </a:pPr>
            <a:r>
              <a:rPr lang="is-IS" sz="3200" dirty="0" smtClean="0"/>
              <a:t>      </a:t>
            </a:r>
            <a:r>
              <a:rPr lang="is-I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TF stöðvar sendu inn </a:t>
            </a:r>
            <a:r>
              <a:rPr lang="is-I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endParaRPr lang="is-I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s-IS" sz="3200" dirty="0" smtClean="0"/>
          </a:p>
          <a:p>
            <a:endParaRPr lang="is-IS" sz="3200" dirty="0" smtClean="0"/>
          </a:p>
          <a:p>
            <a:endParaRPr lang="is-I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graphicFrame>
        <p:nvGraphicFramePr>
          <p:cNvPr id="5" name="Staðgengill efnis 4"/>
          <p:cNvGraphicFramePr>
            <a:graphicFrameLocks noGrp="1"/>
          </p:cNvGraphicFramePr>
          <p:nvPr>
            <p:ph idx="1"/>
          </p:nvPr>
        </p:nvGraphicFramePr>
        <p:xfrm>
          <a:off x="1619672" y="1785352"/>
          <a:ext cx="5976665" cy="2651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56184"/>
                <a:gridCol w="2448272"/>
                <a:gridCol w="1656184"/>
                <a:gridCol w="216025"/>
              </a:tblGrid>
              <a:tr h="149736"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Class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TF3AM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SOAB</a:t>
                      </a:r>
                      <a:r>
                        <a:rPr lang="is-IS" sz="2400" b="1" baseline="0" dirty="0" smtClean="0"/>
                        <a:t> </a:t>
                      </a:r>
                      <a:r>
                        <a:rPr lang="is-IS" sz="2400" b="1" dirty="0" smtClean="0"/>
                        <a:t>HP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683.271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TF3IG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SOAB HP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568.832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TF3AO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SOAB HP </a:t>
                      </a:r>
                      <a:r>
                        <a:rPr lang="is-IS" sz="2400" b="1" dirty="0" err="1" smtClean="0"/>
                        <a:t>Ass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417.701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</a:tr>
              <a:tr h="4324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TF3PPN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SOAB</a:t>
                      </a:r>
                      <a:r>
                        <a:rPr lang="is-IS" sz="2400" b="1" baseline="0" dirty="0" smtClean="0"/>
                        <a:t> HP </a:t>
                      </a:r>
                      <a:r>
                        <a:rPr lang="is-IS" sz="2400" b="1" baseline="0" dirty="0" err="1" smtClean="0"/>
                        <a:t>Ass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279.441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400" b="1" dirty="0" smtClean="0"/>
                        <a:t>TF8SM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baseline="0" dirty="0" smtClean="0"/>
                        <a:t>    0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s-I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2652816" y="429309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s-IS" b="0" dirty="0" err="1" smtClean="0">
                <a:solidFill>
                  <a:schemeClr val="tx1"/>
                </a:solidFill>
              </a:rPr>
              <a:t>SunSpots</a:t>
            </a:r>
            <a:r>
              <a:rPr lang="is-IS" b="0" dirty="0" smtClean="0">
                <a:solidFill>
                  <a:schemeClr val="tx1"/>
                </a:solidFill>
              </a:rPr>
              <a:t>: 25</a:t>
            </a:r>
            <a:br>
              <a:rPr lang="is-IS" b="0" dirty="0" smtClean="0">
                <a:solidFill>
                  <a:schemeClr val="tx1"/>
                </a:solidFill>
              </a:rPr>
            </a:br>
            <a:r>
              <a:rPr lang="is-IS" b="0" dirty="0" err="1" smtClean="0">
                <a:solidFill>
                  <a:schemeClr val="tx1"/>
                </a:solidFill>
              </a:rPr>
              <a:t>Aurora</a:t>
            </a:r>
            <a:r>
              <a:rPr lang="is-IS" b="0" dirty="0" smtClean="0">
                <a:solidFill>
                  <a:schemeClr val="tx1"/>
                </a:solidFill>
              </a:rPr>
              <a:t> (</a:t>
            </a:r>
            <a:r>
              <a:rPr lang="is-IS" b="0" dirty="0" err="1" smtClean="0">
                <a:solidFill>
                  <a:schemeClr val="tx1"/>
                </a:solidFill>
              </a:rPr>
              <a:t>av</a:t>
            </a:r>
            <a:r>
              <a:rPr lang="is-IS" b="0" dirty="0" smtClean="0">
                <a:solidFill>
                  <a:schemeClr val="tx1"/>
                </a:solidFill>
              </a:rPr>
              <a:t>): 2.67</a:t>
            </a:r>
            <a:endParaRPr lang="is-IS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sz="4800" b="1" dirty="0" smtClean="0"/>
              <a:t>         CQWW SSB</a:t>
            </a:r>
          </a:p>
          <a:p>
            <a:pPr>
              <a:buNone/>
            </a:pPr>
            <a:r>
              <a:rPr lang="is-IS" dirty="0" smtClean="0"/>
              <a:t>          </a:t>
            </a:r>
            <a:r>
              <a:rPr lang="is-I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TF stöðvar sendu inn </a:t>
            </a:r>
            <a:r>
              <a:rPr lang="is-I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r>
              <a:rPr lang="is-I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is-I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467544" y="404664"/>
            <a:ext cx="8183880" cy="4187952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is-IS" sz="2400" dirty="0"/>
          </a:p>
        </p:txBody>
      </p:sp>
      <p:graphicFrame>
        <p:nvGraphicFramePr>
          <p:cNvPr id="4" name="Tafla 3"/>
          <p:cNvGraphicFramePr>
            <a:graphicFrameLocks noGrp="1"/>
          </p:cNvGraphicFramePr>
          <p:nvPr/>
        </p:nvGraphicFramePr>
        <p:xfrm>
          <a:off x="1331640" y="1375008"/>
          <a:ext cx="6696744" cy="36381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32000"/>
                <a:gridCol w="2432496"/>
                <a:gridCol w="2232248"/>
              </a:tblGrid>
              <a:tr h="437768"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Class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TF3Y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SOAB 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310.284 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TF3AM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SOAB 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295.865 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TF8GX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SOAB LP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47.264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TF3IG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SOAB ASS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 15.456 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TF3AO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SOSB15 ASS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37.931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TF3CW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SOSB20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 1.071.785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TF3SG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SOSB160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 84.360</a:t>
                      </a:r>
                      <a:endParaRPr lang="is-IS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1644704" y="1081296"/>
            <a:ext cx="8183880" cy="1051560"/>
          </a:xfrm>
        </p:spPr>
        <p:txBody>
          <a:bodyPr/>
          <a:lstStyle/>
          <a:p>
            <a:r>
              <a:rPr lang="is-IS" dirty="0" smtClean="0">
                <a:solidFill>
                  <a:schemeClr val="tx1"/>
                </a:solidFill>
              </a:rPr>
              <a:t>CQWW SSB SOSB160</a:t>
            </a:r>
            <a:endParaRPr lang="is-IS" dirty="0">
              <a:solidFill>
                <a:schemeClr val="tx1"/>
              </a:solidFill>
            </a:endParaRPr>
          </a:p>
        </p:txBody>
      </p:sp>
      <p:graphicFrame>
        <p:nvGraphicFramePr>
          <p:cNvPr id="5" name="Staðgengill efnis 4"/>
          <p:cNvGraphicFramePr>
            <a:graphicFrameLocks noGrp="1"/>
          </p:cNvGraphicFramePr>
          <p:nvPr>
            <p:ph idx="1"/>
          </p:nvPr>
        </p:nvGraphicFramePr>
        <p:xfrm>
          <a:off x="467544" y="2791440"/>
          <a:ext cx="8183562" cy="2077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91781"/>
                <a:gridCol w="4091781"/>
              </a:tblGrid>
              <a:tr h="370840"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000" b="0" dirty="0" smtClean="0"/>
                        <a:t>RA9FW/9</a:t>
                      </a:r>
                      <a:endParaRPr lang="is-I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0" dirty="0" smtClean="0"/>
                        <a:t>131.912</a:t>
                      </a:r>
                      <a:endParaRPr lang="is-I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000" b="0" dirty="0" smtClean="0"/>
                        <a:t>M8M</a:t>
                      </a:r>
                      <a:endParaRPr lang="is-I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0" dirty="0" smtClean="0"/>
                        <a:t>102.505</a:t>
                      </a:r>
                      <a:endParaRPr lang="is-I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000" b="0" dirty="0" smtClean="0"/>
                        <a:t>ES5RW</a:t>
                      </a:r>
                      <a:endParaRPr lang="is-I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0" dirty="0" smtClean="0"/>
                        <a:t>86.913</a:t>
                      </a:r>
                      <a:endParaRPr lang="is-I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800" b="1" dirty="0" smtClean="0"/>
                        <a:t>TF3SG</a:t>
                      </a:r>
                      <a:endParaRPr lang="is-I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800" b="1" dirty="0" smtClean="0"/>
                        <a:t>84.360</a:t>
                      </a:r>
                      <a:endParaRPr lang="is-IS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2580808" y="41490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s-IS" b="0" dirty="0" err="1" smtClean="0">
                <a:solidFill>
                  <a:schemeClr val="tx1"/>
                </a:solidFill>
              </a:rPr>
              <a:t>SunSpots</a:t>
            </a:r>
            <a:r>
              <a:rPr lang="is-IS" b="0" dirty="0" smtClean="0">
                <a:solidFill>
                  <a:schemeClr val="tx1"/>
                </a:solidFill>
              </a:rPr>
              <a:t>: 12.5</a:t>
            </a:r>
            <a:br>
              <a:rPr lang="is-IS" b="0" dirty="0" smtClean="0">
                <a:solidFill>
                  <a:schemeClr val="tx1"/>
                </a:solidFill>
              </a:rPr>
            </a:br>
            <a:r>
              <a:rPr lang="is-IS" b="0" dirty="0" err="1" smtClean="0">
                <a:solidFill>
                  <a:schemeClr val="tx1"/>
                </a:solidFill>
              </a:rPr>
              <a:t>Aurora</a:t>
            </a:r>
            <a:r>
              <a:rPr lang="is-IS" b="0" dirty="0" smtClean="0">
                <a:solidFill>
                  <a:schemeClr val="tx1"/>
                </a:solidFill>
              </a:rPr>
              <a:t>(</a:t>
            </a:r>
            <a:r>
              <a:rPr lang="is-IS" b="0" dirty="0" err="1" smtClean="0">
                <a:solidFill>
                  <a:schemeClr val="tx1"/>
                </a:solidFill>
              </a:rPr>
              <a:t>av</a:t>
            </a:r>
            <a:r>
              <a:rPr lang="is-IS" b="0" dirty="0" smtClean="0">
                <a:solidFill>
                  <a:schemeClr val="tx1"/>
                </a:solidFill>
              </a:rPr>
              <a:t>): 4.09</a:t>
            </a:r>
            <a:endParaRPr lang="is-IS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539552" y="692696"/>
            <a:ext cx="8183880" cy="4187952"/>
          </a:xfrm>
        </p:spPr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sz="4800" b="1" dirty="0" smtClean="0"/>
              <a:t>     </a:t>
            </a:r>
          </a:p>
          <a:p>
            <a:pPr>
              <a:buNone/>
            </a:pPr>
            <a:r>
              <a:rPr lang="is-IS" sz="4800" b="1" dirty="0" smtClean="0"/>
              <a:t>         CQWW CW</a:t>
            </a:r>
          </a:p>
          <a:p>
            <a:pPr>
              <a:buNone/>
            </a:pPr>
            <a:r>
              <a:rPr lang="is-IS" sz="3200" dirty="0" smtClean="0"/>
              <a:t>     </a:t>
            </a:r>
            <a:r>
              <a:rPr lang="is-I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TF stöðvar sendu inn </a:t>
            </a:r>
            <a:r>
              <a:rPr lang="is-I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r>
              <a:rPr lang="is-I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is-I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02920" y="5157192"/>
            <a:ext cx="8183880" cy="877848"/>
          </a:xfrm>
        </p:spPr>
        <p:txBody>
          <a:bodyPr/>
          <a:lstStyle/>
          <a:p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492576" y="530352"/>
            <a:ext cx="8183880" cy="4187952"/>
          </a:xfrm>
        </p:spPr>
        <p:txBody>
          <a:bodyPr/>
          <a:lstStyle/>
          <a:p>
            <a:endParaRPr lang="is-IS" dirty="0" smtClean="0"/>
          </a:p>
          <a:p>
            <a:pPr>
              <a:buNone/>
            </a:pPr>
            <a:endParaRPr lang="is-IS" dirty="0" smtClean="0"/>
          </a:p>
          <a:p>
            <a:endParaRPr lang="is-IS" dirty="0"/>
          </a:p>
        </p:txBody>
      </p:sp>
      <p:graphicFrame>
        <p:nvGraphicFramePr>
          <p:cNvPr id="4" name="Tafla 3"/>
          <p:cNvGraphicFramePr>
            <a:graphicFrameLocks noGrp="1"/>
          </p:cNvGraphicFramePr>
          <p:nvPr/>
        </p:nvGraphicFramePr>
        <p:xfrm>
          <a:off x="1187624" y="1340768"/>
          <a:ext cx="6768752" cy="36331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72208"/>
                <a:gridCol w="2808312"/>
                <a:gridCol w="2088232"/>
              </a:tblGrid>
              <a:tr h="432701">
                <a:tc>
                  <a:txBody>
                    <a:bodyPr/>
                    <a:lstStyle/>
                    <a:p>
                      <a:pPr algn="ctr"/>
                      <a:r>
                        <a:rPr lang="is-IS" sz="1800" b="1" dirty="0" err="1" smtClean="0"/>
                        <a:t>Call</a:t>
                      </a:r>
                      <a:endParaRPr lang="is-I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800" b="1" dirty="0" err="1" smtClean="0"/>
                        <a:t>Class</a:t>
                      </a:r>
                      <a:endParaRPr lang="is-I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800" b="1" dirty="0" err="1" smtClean="0"/>
                        <a:t>Score</a:t>
                      </a:r>
                      <a:endParaRPr lang="is-IS" sz="1800" b="1" dirty="0"/>
                    </a:p>
                  </a:txBody>
                  <a:tcPr/>
                </a:tc>
              </a:tr>
              <a:tr h="438710">
                <a:tc>
                  <a:txBody>
                    <a:bodyPr/>
                    <a:lstStyle/>
                    <a:p>
                      <a:pPr algn="ctr"/>
                      <a:r>
                        <a:rPr lang="is-IS" sz="2400" b="1" dirty="0" smtClean="0"/>
                        <a:t>TF3SG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b="1" dirty="0" smtClean="0"/>
                        <a:t>SOAB ASS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 759</a:t>
                      </a:r>
                      <a:endParaRPr lang="is-IS" sz="2400" b="1" dirty="0"/>
                    </a:p>
                  </a:txBody>
                  <a:tcPr/>
                </a:tc>
              </a:tr>
              <a:tr h="4387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TF3IG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SOAB ASS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 0 </a:t>
                      </a:r>
                      <a:endParaRPr lang="is-IS" sz="2400" b="1" dirty="0"/>
                    </a:p>
                  </a:txBody>
                  <a:tcPr/>
                </a:tc>
              </a:tr>
              <a:tr h="4387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TF8GX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SOAB LP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37.510</a:t>
                      </a:r>
                      <a:endParaRPr lang="is-IS" sz="2400" b="1" dirty="0"/>
                    </a:p>
                  </a:txBody>
                  <a:tcPr/>
                </a:tc>
              </a:tr>
              <a:tr h="4387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TF3DC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SOAB LP ASS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168.672</a:t>
                      </a:r>
                      <a:endParaRPr lang="is-IS" sz="2400" b="1" dirty="0"/>
                    </a:p>
                  </a:txBody>
                  <a:tcPr/>
                </a:tc>
              </a:tr>
              <a:tr h="4387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TF3AO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SOSB LP ASS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8.113 </a:t>
                      </a:r>
                      <a:endParaRPr lang="is-IS" sz="2400" b="1" dirty="0"/>
                    </a:p>
                  </a:txBody>
                  <a:tcPr/>
                </a:tc>
              </a:tr>
              <a:tr h="4387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TF3CW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SOSB40 ASS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831.360</a:t>
                      </a:r>
                      <a:endParaRPr lang="is-IS" sz="2400" b="1" dirty="0"/>
                    </a:p>
                  </a:txBody>
                  <a:tcPr/>
                </a:tc>
              </a:tr>
              <a:tr h="438710">
                <a:tc>
                  <a:txBody>
                    <a:bodyPr/>
                    <a:lstStyle/>
                    <a:p>
                      <a:pPr algn="ctr"/>
                      <a:r>
                        <a:rPr lang="is-IS" sz="2400" b="1" dirty="0" smtClean="0"/>
                        <a:t>TF4M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b="1" dirty="0" smtClean="0"/>
                        <a:t>SOAB160  ASS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 159.783 </a:t>
                      </a:r>
                      <a:endParaRPr lang="is-IS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76672"/>
            <a:ext cx="815880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11560" y="5517232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Heimild: Carl </a:t>
            </a:r>
            <a:r>
              <a:rPr lang="is-IS" dirty="0" err="1" smtClean="0"/>
              <a:t>Luetzelschwab</a:t>
            </a:r>
            <a:r>
              <a:rPr lang="is-IS" dirty="0" smtClean="0"/>
              <a:t> K9LA, mars 2002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708600" y="692696"/>
            <a:ext cx="8183880" cy="1051560"/>
          </a:xfrm>
        </p:spPr>
        <p:txBody>
          <a:bodyPr/>
          <a:lstStyle/>
          <a:p>
            <a:r>
              <a:rPr lang="is-IS" dirty="0" smtClean="0">
                <a:solidFill>
                  <a:schemeClr val="tx1"/>
                </a:solidFill>
              </a:rPr>
              <a:t>	CQWW SSB TF </a:t>
            </a:r>
            <a:r>
              <a:rPr lang="is-IS" dirty="0" err="1" smtClean="0">
                <a:solidFill>
                  <a:schemeClr val="tx1"/>
                </a:solidFill>
              </a:rPr>
              <a:t>Records</a:t>
            </a:r>
            <a:endParaRPr lang="is-IS" dirty="0">
              <a:solidFill>
                <a:schemeClr val="tx1"/>
              </a:solidFill>
            </a:endParaRPr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467544" y="2132856"/>
          <a:ext cx="8183560" cy="3332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44426"/>
                <a:gridCol w="1293734"/>
                <a:gridCol w="1169080"/>
                <a:gridCol w="1169080"/>
                <a:gridCol w="1084320"/>
                <a:gridCol w="1584176"/>
                <a:gridCol w="838744"/>
              </a:tblGrid>
              <a:tr h="365760">
                <a:tc>
                  <a:txBody>
                    <a:bodyPr/>
                    <a:lstStyle/>
                    <a:p>
                      <a:r>
                        <a:rPr lang="is-IS" dirty="0" smtClean="0"/>
                        <a:t>Band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Zones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DXCC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Year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b="1" dirty="0" smtClean="0"/>
                        <a:t>A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TF1MM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2883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76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1.949.184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1990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b="1" dirty="0" smtClean="0"/>
                        <a:t>28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TF3MA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486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42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70.060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1968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TF2WLS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682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66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117.218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1969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TF3CW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4107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34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126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1.791.840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1988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TF3CW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1624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31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109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454.580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1992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3.7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TF3CW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42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1.080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2007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n-NO" b="1" dirty="0" smtClean="0"/>
                        <a:t>1.8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TF3SG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97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40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4.800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2009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b="1" dirty="0" smtClean="0"/>
                        <a:t>MS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TF3IRA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3642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92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301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2,778,117</a:t>
                      </a:r>
                      <a:r>
                        <a:rPr lang="is-IS" dirty="0" smtClean="0"/>
                        <a:t> 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1980</a:t>
                      </a:r>
                      <a:endParaRPr lang="is-I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708600" y="476672"/>
            <a:ext cx="8183880" cy="1051560"/>
          </a:xfrm>
        </p:spPr>
        <p:txBody>
          <a:bodyPr/>
          <a:lstStyle/>
          <a:p>
            <a:r>
              <a:rPr lang="is-IS" dirty="0" smtClean="0">
                <a:solidFill>
                  <a:schemeClr val="tx1"/>
                </a:solidFill>
              </a:rPr>
              <a:t>       CQWW CW TF </a:t>
            </a:r>
            <a:r>
              <a:rPr lang="is-IS" dirty="0" err="1" smtClean="0">
                <a:solidFill>
                  <a:schemeClr val="tx1"/>
                </a:solidFill>
              </a:rPr>
              <a:t>Records</a:t>
            </a:r>
            <a:endParaRPr lang="is-IS" dirty="0">
              <a:solidFill>
                <a:schemeClr val="tx1"/>
              </a:solidFill>
            </a:endParaRPr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467544" y="1762304"/>
          <a:ext cx="8183560" cy="38989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00410"/>
                <a:gridCol w="1835894"/>
                <a:gridCol w="864096"/>
                <a:gridCol w="936104"/>
                <a:gridCol w="1080120"/>
                <a:gridCol w="1512168"/>
                <a:gridCol w="1054768"/>
              </a:tblGrid>
              <a:tr h="576064">
                <a:tc>
                  <a:txBody>
                    <a:bodyPr/>
                    <a:lstStyle/>
                    <a:p>
                      <a:r>
                        <a:rPr lang="is-IS" dirty="0" smtClean="0"/>
                        <a:t>Band 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Zone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DXCC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Year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A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TF3WW</a:t>
                      </a:r>
                    </a:p>
                    <a:p>
                      <a:pPr algn="ctr"/>
                      <a:r>
                        <a:rPr lang="is-IS" b="1" dirty="0" smtClean="0"/>
                        <a:t>(OH4NRC)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4102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105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311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3.606.304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1988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TF3YH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1722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23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74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366.757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1981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b="1" dirty="0" smtClean="0"/>
                        <a:t>21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TF3IRA</a:t>
                      </a:r>
                    </a:p>
                    <a:p>
                      <a:pPr algn="ctr"/>
                      <a:r>
                        <a:rPr lang="is-IS" b="1" dirty="0" smtClean="0"/>
                        <a:t>(TF3CW)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2224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106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463.896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2002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TF3CW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2442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106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740.250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1991</a:t>
                      </a:r>
                      <a:endParaRPr lang="is-I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TF3CW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1592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97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288.672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2008</a:t>
                      </a:r>
                      <a:endParaRPr lang="is-IS" b="1" dirty="0"/>
                    </a:p>
                  </a:txBody>
                  <a:tcPr/>
                </a:tc>
              </a:tr>
              <a:tr h="445368">
                <a:tc>
                  <a:txBody>
                    <a:bodyPr/>
                    <a:lstStyle/>
                    <a:p>
                      <a:pPr algn="r"/>
                      <a:r>
                        <a:rPr lang="sv-SE" b="1" dirty="0" smtClean="0"/>
                        <a:t>3.5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WA6EGL/TF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203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18.200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1971</a:t>
                      </a:r>
                      <a:endParaRPr lang="is-IS" b="1" dirty="0"/>
                    </a:p>
                  </a:txBody>
                  <a:tcPr/>
                </a:tc>
              </a:tr>
              <a:tr h="484832"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1.8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TF3EJ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427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34.684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1995</a:t>
                      </a:r>
                      <a:endParaRPr lang="is-I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1051560"/>
          </a:xfrm>
        </p:spPr>
        <p:txBody>
          <a:bodyPr/>
          <a:lstStyle/>
          <a:p>
            <a:r>
              <a:rPr lang="is-IS" dirty="0" smtClean="0"/>
              <a:t>       </a:t>
            </a:r>
            <a:r>
              <a:rPr lang="is-IS" dirty="0" smtClean="0">
                <a:solidFill>
                  <a:schemeClr val="tx1"/>
                </a:solidFill>
              </a:rPr>
              <a:t>CQWW CW TF </a:t>
            </a:r>
            <a:r>
              <a:rPr lang="is-IS" dirty="0" err="1" smtClean="0">
                <a:solidFill>
                  <a:schemeClr val="tx1"/>
                </a:solidFill>
              </a:rPr>
              <a:t>Records</a:t>
            </a:r>
            <a:endParaRPr lang="is-IS" dirty="0">
              <a:solidFill>
                <a:schemeClr val="tx1"/>
              </a:solidFill>
            </a:endParaRPr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492896" y="1844824"/>
          <a:ext cx="8183560" cy="37626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69080"/>
                <a:gridCol w="1169080"/>
                <a:gridCol w="1169080"/>
                <a:gridCol w="1169080"/>
                <a:gridCol w="770936"/>
                <a:gridCol w="1825552"/>
                <a:gridCol w="910752"/>
              </a:tblGrid>
              <a:tr h="437768">
                <a:tc>
                  <a:txBody>
                    <a:bodyPr/>
                    <a:lstStyle/>
                    <a:p>
                      <a:r>
                        <a:rPr lang="is-IS" dirty="0" smtClean="0"/>
                        <a:t>Band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Zones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DXCC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Year</a:t>
                      </a:r>
                      <a:endParaRPr lang="is-IS" dirty="0"/>
                    </a:p>
                  </a:txBody>
                  <a:tcPr/>
                </a:tc>
              </a:tr>
              <a:tr h="348277"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LA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TF3GB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2131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66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215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1.020.757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2003</a:t>
                      </a:r>
                      <a:endParaRPr lang="is-IS" b="1" dirty="0"/>
                    </a:p>
                  </a:txBody>
                  <a:tcPr/>
                </a:tc>
              </a:tr>
              <a:tr h="348277"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L3.5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TF2JB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243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9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14.416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2008</a:t>
                      </a:r>
                      <a:endParaRPr lang="is-IS" b="1" dirty="0"/>
                    </a:p>
                  </a:txBody>
                  <a:tcPr/>
                </a:tc>
              </a:tr>
              <a:tr h="348277"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Q28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TF3MA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13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19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1.344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2001</a:t>
                      </a:r>
                      <a:endParaRPr lang="is-IS" b="1" dirty="0"/>
                    </a:p>
                  </a:txBody>
                  <a:tcPr/>
                </a:tc>
              </a:tr>
              <a:tr h="348277">
                <a:tc>
                  <a:txBody>
                    <a:bodyPr/>
                    <a:lstStyle/>
                    <a:p>
                      <a:pPr algn="r"/>
                      <a:r>
                        <a:rPr lang="it-IT" b="1" dirty="0" smtClean="0"/>
                        <a:t>Q21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TF3MA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125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48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12.480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2002</a:t>
                      </a:r>
                      <a:endParaRPr lang="is-IS" b="1" dirty="0"/>
                    </a:p>
                  </a:txBody>
                  <a:tcPr/>
                </a:tc>
              </a:tr>
              <a:tr h="348277">
                <a:tc>
                  <a:txBody>
                    <a:bodyPr/>
                    <a:lstStyle/>
                    <a:p>
                      <a:pPr algn="r"/>
                      <a:r>
                        <a:rPr lang="fi-FI" b="1" dirty="0" smtClean="0"/>
                        <a:t>AA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TF3VS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265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57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182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117.110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2002</a:t>
                      </a:r>
                      <a:endParaRPr lang="is-IS" b="1" dirty="0"/>
                    </a:p>
                  </a:txBody>
                  <a:tcPr/>
                </a:tc>
              </a:tr>
              <a:tr h="348277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MS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TF4X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4410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106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345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3.233.670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2009</a:t>
                      </a:r>
                      <a:endParaRPr lang="is-IS" b="1" dirty="0"/>
                    </a:p>
                  </a:txBody>
                  <a:tcPr/>
                </a:tc>
              </a:tr>
              <a:tr h="464016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M2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TF4M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3986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103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397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2.785.000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2005</a:t>
                      </a:r>
                    </a:p>
                  </a:txBody>
                  <a:tcPr/>
                </a:tc>
              </a:tr>
              <a:tr h="464016">
                <a:tc>
                  <a:txBody>
                    <a:bodyPr/>
                    <a:lstStyle/>
                    <a:p>
                      <a:pPr algn="r"/>
                      <a:r>
                        <a:rPr lang="de-DE" b="1" dirty="0" smtClean="0"/>
                        <a:t>MM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TF3IRA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10.210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134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445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10.358.889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b="1" dirty="0" smtClean="0"/>
                        <a:t>1997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467544" y="537192"/>
            <a:ext cx="8183880" cy="4187952"/>
          </a:xfrm>
        </p:spPr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sz="4800" b="1" dirty="0" smtClean="0"/>
              <a:t>      CQWW 160 2011 </a:t>
            </a:r>
          </a:p>
          <a:p>
            <a:pPr>
              <a:buNone/>
            </a:pPr>
            <a:r>
              <a:rPr lang="is-IS" sz="3600" dirty="0" smtClean="0"/>
              <a:t>   </a:t>
            </a:r>
            <a:r>
              <a:rPr lang="is-I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TF stöðvar sendu inn </a:t>
            </a:r>
            <a:r>
              <a:rPr lang="is-I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r>
              <a:rPr lang="is-I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endParaRPr lang="is-I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395536" y="3429000"/>
            <a:ext cx="8183880" cy="1728192"/>
          </a:xfrm>
        </p:spPr>
        <p:txBody>
          <a:bodyPr>
            <a:normAutofit fontScale="90000"/>
          </a:bodyPr>
          <a:lstStyle/>
          <a:p>
            <a:r>
              <a:rPr lang="is-IS" b="0" dirty="0" smtClean="0">
                <a:solidFill>
                  <a:schemeClr val="tx1"/>
                </a:solidFill>
              </a:rPr>
              <a:t>    2.5 </a:t>
            </a:r>
            <a:r>
              <a:rPr lang="is-IS" b="0" dirty="0" err="1" smtClean="0">
                <a:solidFill>
                  <a:schemeClr val="tx1"/>
                </a:solidFill>
              </a:rPr>
              <a:t>wött</a:t>
            </a:r>
            <a:r>
              <a:rPr lang="is-IS" b="0" dirty="0" smtClean="0">
                <a:solidFill>
                  <a:schemeClr val="tx1"/>
                </a:solidFill>
              </a:rPr>
              <a:t> á 160, og það í </a:t>
            </a:r>
            <a:r>
              <a:rPr lang="is-IS" b="0" dirty="0" err="1" smtClean="0">
                <a:solidFill>
                  <a:schemeClr val="tx1"/>
                </a:solidFill>
              </a:rPr>
              <a:t>Contest</a:t>
            </a:r>
            <a:r>
              <a:rPr lang="is-IS" b="0" dirty="0" smtClean="0">
                <a:solidFill>
                  <a:schemeClr val="tx1"/>
                </a:solidFill>
              </a:rPr>
              <a:t> !</a:t>
            </a:r>
            <a:br>
              <a:rPr lang="is-IS" b="0" dirty="0" smtClean="0">
                <a:solidFill>
                  <a:schemeClr val="tx1"/>
                </a:solidFill>
              </a:rPr>
            </a:br>
            <a:r>
              <a:rPr lang="is-IS" b="0" dirty="0" smtClean="0">
                <a:solidFill>
                  <a:schemeClr val="tx1"/>
                </a:solidFill>
              </a:rPr>
              <a:t> </a:t>
            </a:r>
            <a:br>
              <a:rPr lang="is-IS" b="0" dirty="0" smtClean="0">
                <a:solidFill>
                  <a:schemeClr val="tx1"/>
                </a:solidFill>
              </a:rPr>
            </a:br>
            <a:endParaRPr lang="is-IS" b="0" dirty="0">
              <a:solidFill>
                <a:schemeClr val="tx1"/>
              </a:solidFill>
            </a:endParaRPr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827584" y="1412775"/>
          <a:ext cx="7632848" cy="16561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53312"/>
                <a:gridCol w="1334385"/>
                <a:gridCol w="1260252"/>
                <a:gridCol w="1186119"/>
                <a:gridCol w="1998780"/>
              </a:tblGrid>
              <a:tr h="409778"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smtClean="0"/>
                        <a:t>US/VE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smtClean="0"/>
                        <a:t>DXCC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415469"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TF4X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1531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42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77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1.056.244</a:t>
                      </a:r>
                      <a:endParaRPr lang="is-IS" b="1" dirty="0"/>
                    </a:p>
                  </a:txBody>
                  <a:tcPr/>
                </a:tc>
              </a:tr>
              <a:tr h="415469"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TF3SG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s-I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151.316</a:t>
                      </a:r>
                      <a:endParaRPr lang="is-IS" b="1" dirty="0"/>
                    </a:p>
                  </a:txBody>
                  <a:tcPr/>
                </a:tc>
              </a:tr>
              <a:tr h="415469"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TF3DX/M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172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13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b="1" dirty="0" smtClean="0"/>
                        <a:t>42</a:t>
                      </a:r>
                      <a:endParaRPr lang="is-I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b="1" dirty="0" smtClean="0"/>
                        <a:t>51.728</a:t>
                      </a:r>
                      <a:endParaRPr lang="is-I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sz="4400" b="1" dirty="0" smtClean="0"/>
              <a:t>           CQWW 160</a:t>
            </a:r>
          </a:p>
          <a:p>
            <a:pPr>
              <a:buNone/>
            </a:pPr>
            <a:r>
              <a:rPr lang="is-IS" sz="4400" b="1" dirty="0" smtClean="0"/>
              <a:t>   2010 – 2011 frá TF4X</a:t>
            </a:r>
          </a:p>
          <a:p>
            <a:pPr>
              <a:buNone/>
            </a:pPr>
            <a:r>
              <a:rPr lang="is-IS" sz="4400" b="1" dirty="0" smtClean="0"/>
              <a:t>			</a:t>
            </a:r>
            <a:r>
              <a:rPr lang="is-IS" sz="4400" dirty="0" smtClean="0"/>
              <a:t>(samanburður)</a:t>
            </a:r>
            <a:endParaRPr lang="is-I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67544" y="42210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s-IS" sz="2800" b="0" dirty="0" smtClean="0">
                <a:solidFill>
                  <a:schemeClr val="tx1"/>
                </a:solidFill>
              </a:rPr>
              <a:t>TF4X (2010-K3BU) var nr.3 </a:t>
            </a:r>
            <a:r>
              <a:rPr lang="is-IS" sz="2800" b="0" dirty="0" err="1" smtClean="0">
                <a:solidFill>
                  <a:schemeClr val="tx1"/>
                </a:solidFill>
              </a:rPr>
              <a:t>WorldWide</a:t>
            </a:r>
            <a:r>
              <a:rPr lang="is-IS" sz="2800" b="0" dirty="0" smtClean="0">
                <a:solidFill>
                  <a:schemeClr val="tx1"/>
                </a:solidFill>
              </a:rPr>
              <a:t/>
            </a:r>
            <a:br>
              <a:rPr lang="is-IS" sz="2800" b="0" dirty="0" smtClean="0">
                <a:solidFill>
                  <a:schemeClr val="tx1"/>
                </a:solidFill>
              </a:rPr>
            </a:br>
            <a:r>
              <a:rPr lang="is-IS" sz="2800" b="0" dirty="0" smtClean="0">
                <a:solidFill>
                  <a:schemeClr val="tx1"/>
                </a:solidFill>
              </a:rPr>
              <a:t>TF4X (2011-K5NA) verður líklega neðar en 10. sæti  </a:t>
            </a:r>
            <a:r>
              <a:rPr lang="is-IS" sz="2800" b="0" dirty="0" err="1" smtClean="0">
                <a:solidFill>
                  <a:schemeClr val="tx1"/>
                </a:solidFill>
              </a:rPr>
              <a:t>WorldWide</a:t>
            </a:r>
            <a:r>
              <a:rPr lang="is-IS" sz="2800" b="0" smtClean="0">
                <a:solidFill>
                  <a:schemeClr val="tx1"/>
                </a:solidFill>
              </a:rPr>
              <a:t>…...(</a:t>
            </a:r>
            <a:r>
              <a:rPr lang="is-IS" sz="2800" b="0" dirty="0" smtClean="0">
                <a:solidFill>
                  <a:schemeClr val="tx1"/>
                </a:solidFill>
              </a:rPr>
              <a:t>sjá 3830)</a:t>
            </a:r>
            <a:endParaRPr lang="is-IS" sz="2800" b="0" dirty="0">
              <a:solidFill>
                <a:schemeClr val="tx1"/>
              </a:solidFill>
            </a:endParaRPr>
          </a:p>
        </p:txBody>
      </p:sp>
      <p:graphicFrame>
        <p:nvGraphicFramePr>
          <p:cNvPr id="5" name="Staðgengill efnis 4"/>
          <p:cNvGraphicFramePr>
            <a:graphicFrameLocks noGrp="1"/>
          </p:cNvGraphicFramePr>
          <p:nvPr>
            <p:ph idx="1"/>
          </p:nvPr>
        </p:nvGraphicFramePr>
        <p:xfrm>
          <a:off x="611560" y="1389504"/>
          <a:ext cx="7848872" cy="2255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6712"/>
                <a:gridCol w="1387624"/>
                <a:gridCol w="1296144"/>
                <a:gridCol w="1152128"/>
                <a:gridCol w="2376264"/>
              </a:tblGrid>
              <a:tr h="149736"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US/VE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DXCC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TF4X (2010)</a:t>
                      </a:r>
                      <a:endParaRPr lang="is-I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1575</a:t>
                      </a:r>
                      <a:endParaRPr lang="is-I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51</a:t>
                      </a:r>
                      <a:endParaRPr lang="is-I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78</a:t>
                      </a:r>
                      <a:endParaRPr lang="is-I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1,234,401</a:t>
                      </a:r>
                      <a:endParaRPr lang="is-IS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TF4X (2011)</a:t>
                      </a:r>
                      <a:endParaRPr lang="is-I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1531</a:t>
                      </a:r>
                      <a:endParaRPr lang="is-I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42</a:t>
                      </a:r>
                      <a:endParaRPr lang="is-I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77</a:t>
                      </a:r>
                      <a:endParaRPr lang="is-I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800" b="1" dirty="0" smtClean="0"/>
                        <a:t>1.056.244</a:t>
                      </a:r>
                      <a:endParaRPr lang="is-IS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636592" y="609200"/>
            <a:ext cx="8183880" cy="4187952"/>
          </a:xfrm>
        </p:spPr>
        <p:txBody>
          <a:bodyPr/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endParaRPr lang="is-IS" dirty="0" smtClean="0"/>
          </a:p>
          <a:p>
            <a:pPr>
              <a:buNone/>
            </a:pPr>
            <a:r>
              <a:rPr lang="is-IS" sz="4800" b="1" dirty="0" smtClean="0"/>
              <a:t>    CQWW RTTY WPX</a:t>
            </a:r>
          </a:p>
          <a:p>
            <a:pPr>
              <a:buNone/>
            </a:pPr>
            <a:r>
              <a:rPr lang="is-IS" sz="3200" dirty="0" smtClean="0"/>
              <a:t>	</a:t>
            </a:r>
            <a:r>
              <a:rPr lang="is-I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2. TF stöðvar hafa sent inn </a:t>
            </a:r>
            <a:r>
              <a:rPr lang="is-I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logga</a:t>
            </a:r>
            <a:endParaRPr lang="is-I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 dirty="0"/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467544" y="2780928"/>
          <a:ext cx="8183564" cy="1158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45891"/>
                <a:gridCol w="2045891"/>
                <a:gridCol w="2045891"/>
                <a:gridCol w="2045891"/>
              </a:tblGrid>
              <a:tr h="0"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Call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Q´s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WPX</a:t>
                      </a:r>
                      <a:endParaRPr lang="is-I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err="1" smtClean="0"/>
                        <a:t>Score</a:t>
                      </a:r>
                      <a:endParaRPr lang="is-I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TF3AO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853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502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958.318</a:t>
                      </a:r>
                      <a:endParaRPr lang="is-I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TF3PPN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572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356</a:t>
                      </a:r>
                      <a:endParaRPr lang="is-I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sz="2000" b="1" dirty="0" smtClean="0"/>
                        <a:t>445.356</a:t>
                      </a:r>
                      <a:endParaRPr lang="is-I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pic>
        <p:nvPicPr>
          <p:cNvPr id="4" name="Picture 7" descr="C:\Users\Bjorg\AppData\Local\Microsoft\Windows\Temporary Internet Files\Content.IE5\UZ8D251H\MC900423171[1].wm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908720"/>
            <a:ext cx="4824536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TextBox 5"/>
          <p:cNvSpPr txBox="1"/>
          <p:nvPr/>
        </p:nvSpPr>
        <p:spPr>
          <a:xfrm>
            <a:off x="611560" y="5517232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Heimild: </a:t>
            </a:r>
            <a:r>
              <a:rPr lang="is-IS" dirty="0" err="1" smtClean="0"/>
              <a:t>Solar</a:t>
            </a:r>
            <a:r>
              <a:rPr lang="is-IS" dirty="0" smtClean="0"/>
              <a:t> </a:t>
            </a:r>
            <a:r>
              <a:rPr lang="is-IS" dirty="0" err="1" smtClean="0"/>
              <a:t>Influences</a:t>
            </a:r>
            <a:r>
              <a:rPr lang="is-IS" dirty="0" smtClean="0"/>
              <a:t> </a:t>
            </a:r>
            <a:r>
              <a:rPr lang="is-IS" dirty="0" err="1" smtClean="0"/>
              <a:t>Data</a:t>
            </a:r>
            <a:r>
              <a:rPr lang="is-IS" dirty="0" smtClean="0"/>
              <a:t> </a:t>
            </a:r>
            <a:r>
              <a:rPr lang="is-IS" dirty="0" err="1" smtClean="0"/>
              <a:t>Analysis</a:t>
            </a:r>
            <a:r>
              <a:rPr lang="is-IS" dirty="0" smtClean="0"/>
              <a:t> </a:t>
            </a:r>
            <a:r>
              <a:rPr lang="is-IS" dirty="0" err="1" smtClean="0"/>
              <a:t>Center</a:t>
            </a:r>
            <a:endParaRPr lang="is-IS" dirty="0"/>
          </a:p>
        </p:txBody>
      </p:sp>
      <p:pic>
        <p:nvPicPr>
          <p:cNvPr id="3074" name="Picture 2" descr="http://sidc.oma.be/KalmanOutputs/ML/Current/figKFM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548680"/>
            <a:ext cx="7124700" cy="4848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924624" y="1268760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is-IS" sz="3200" b="1" dirty="0" err="1" smtClean="0"/>
              <a:t>Aurora</a:t>
            </a:r>
            <a:r>
              <a:rPr lang="is-IS" sz="3200" b="1" dirty="0" smtClean="0"/>
              <a:t>–Norðurljós–Dagar á ári</a:t>
            </a:r>
          </a:p>
          <a:p>
            <a:pPr>
              <a:buNone/>
            </a:pPr>
            <a:endParaRPr lang="is-IS" dirty="0" smtClean="0"/>
          </a:p>
          <a:p>
            <a:pPr>
              <a:buNone/>
            </a:pPr>
            <a:r>
              <a:rPr lang="is-I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Ísland			243</a:t>
            </a:r>
          </a:p>
          <a:p>
            <a:pPr>
              <a:buNone/>
            </a:pPr>
            <a:r>
              <a:rPr lang="is-I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Shetlandseyjar</a:t>
            </a:r>
            <a:r>
              <a:rPr lang="is-I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100</a:t>
            </a:r>
          </a:p>
          <a:p>
            <a:pPr>
              <a:buNone/>
            </a:pPr>
            <a:r>
              <a:rPr lang="is-I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Norður Skotland	  50</a:t>
            </a:r>
          </a:p>
          <a:p>
            <a:pPr>
              <a:buNone/>
            </a:pPr>
            <a:r>
              <a:rPr lang="is-I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Mið England		  10</a:t>
            </a:r>
          </a:p>
          <a:p>
            <a:pPr>
              <a:buNone/>
            </a:pPr>
            <a:r>
              <a:rPr lang="is-I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Norður Frakkland	    5</a:t>
            </a:r>
          </a:p>
          <a:p>
            <a:pPr>
              <a:buNone/>
            </a:pPr>
            <a:r>
              <a:rPr lang="is-I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Suður Frakkland	    1	</a:t>
            </a:r>
            <a:r>
              <a:rPr lang="is-IS" dirty="0" smtClean="0"/>
              <a:t>	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183880" cy="1095982"/>
          </a:xfrm>
        </p:spPr>
        <p:txBody>
          <a:bodyPr>
            <a:noAutofit/>
          </a:bodyPr>
          <a:lstStyle/>
          <a:p>
            <a:pPr algn="ctr"/>
            <a:r>
              <a:rPr lang="is-IS" sz="7200" dirty="0" err="1" smtClean="0">
                <a:solidFill>
                  <a:schemeClr val="tx1"/>
                </a:solidFill>
              </a:rPr>
              <a:t>Contests</a:t>
            </a:r>
            <a:endParaRPr lang="is-I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 flipV="1">
            <a:off x="611560" y="3861048"/>
            <a:ext cx="8183880" cy="1512168"/>
          </a:xfrm>
        </p:spPr>
        <p:txBody>
          <a:bodyPr>
            <a:normAutofit/>
          </a:bodyPr>
          <a:lstStyle/>
          <a:p>
            <a:pPr algn="ctr"/>
            <a:r>
              <a:rPr lang="is-IS" b="0" dirty="0" smtClean="0">
                <a:solidFill>
                  <a:schemeClr val="tx1"/>
                </a:solidFill>
              </a:rPr>
              <a:t/>
            </a:r>
            <a:br>
              <a:rPr lang="is-IS" b="0" dirty="0" smtClean="0">
                <a:solidFill>
                  <a:schemeClr val="tx1"/>
                </a:solidFill>
              </a:rPr>
            </a:br>
            <a:endParaRPr lang="is-IS" b="0" dirty="0">
              <a:solidFill>
                <a:schemeClr val="tx1"/>
              </a:solidFill>
            </a:endParaRP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755576" y="332656"/>
            <a:ext cx="7560840" cy="5112568"/>
          </a:xfrm>
        </p:spPr>
        <p:txBody>
          <a:bodyPr>
            <a:normAutofit fontScale="70000" lnSpcReduction="20000"/>
          </a:bodyPr>
          <a:lstStyle/>
          <a:p>
            <a:pPr algn="ctr"/>
            <a:endParaRPr lang="is-IS" sz="4400" dirty="0" smtClean="0"/>
          </a:p>
          <a:p>
            <a:pPr algn="ctr"/>
            <a:endParaRPr lang="is-IS" sz="4400" dirty="0" smtClean="0"/>
          </a:p>
          <a:p>
            <a:pPr algn="ctr"/>
            <a:endParaRPr lang="is-IS" sz="4400" dirty="0" smtClean="0"/>
          </a:p>
          <a:p>
            <a:pPr algn="ctr">
              <a:spcAft>
                <a:spcPts val="1800"/>
              </a:spcAft>
              <a:buNone/>
            </a:pPr>
            <a:r>
              <a:rPr lang="is-IS" sz="9600" b="1" dirty="0" smtClean="0"/>
              <a:t>CQWW CW 160 </a:t>
            </a:r>
          </a:p>
          <a:p>
            <a:pPr algn="ctr">
              <a:spcAft>
                <a:spcPts val="1800"/>
              </a:spcAft>
              <a:buNone/>
            </a:pPr>
            <a:r>
              <a:rPr lang="is-IS" sz="9600" b="1" dirty="0" smtClean="0"/>
              <a:t>2010</a:t>
            </a:r>
            <a:endParaRPr lang="is-IS" dirty="0" smtClean="0"/>
          </a:p>
          <a:p>
            <a:pPr algn="ctr">
              <a:spcAft>
                <a:spcPts val="1800"/>
              </a:spcAft>
              <a:buNone/>
            </a:pPr>
            <a:r>
              <a:rPr lang="is-IS" sz="4600" b="1" dirty="0" err="1" smtClean="0"/>
              <a:t>SunSpots</a:t>
            </a:r>
            <a:r>
              <a:rPr lang="is-IS" sz="4600" b="1" dirty="0" smtClean="0"/>
              <a:t>: 9</a:t>
            </a:r>
          </a:p>
          <a:p>
            <a:pPr algn="ctr">
              <a:spcAft>
                <a:spcPts val="1800"/>
              </a:spcAft>
              <a:buNone/>
            </a:pPr>
            <a:r>
              <a:rPr lang="is-IS" sz="4600" b="1" dirty="0" err="1" smtClean="0"/>
              <a:t>Aurora</a:t>
            </a:r>
            <a:r>
              <a:rPr lang="is-IS" sz="4600" b="1" dirty="0" smtClean="0"/>
              <a:t> (</a:t>
            </a:r>
            <a:r>
              <a:rPr lang="is-IS" sz="4600" b="1" dirty="0" err="1" smtClean="0"/>
              <a:t>av</a:t>
            </a:r>
            <a:r>
              <a:rPr lang="is-IS" sz="4600" b="1" dirty="0" smtClean="0"/>
              <a:t>): 4.49</a:t>
            </a:r>
          </a:p>
          <a:p>
            <a:pPr algn="ctr">
              <a:spcAft>
                <a:spcPts val="1800"/>
              </a:spcAft>
              <a:buNone/>
            </a:pPr>
            <a:endParaRPr lang="is-IS" sz="9600" b="1" dirty="0" smtClean="0"/>
          </a:p>
          <a:p>
            <a:pPr algn="ctr">
              <a:spcAft>
                <a:spcPts val="1800"/>
              </a:spcAft>
              <a:buNone/>
            </a:pPr>
            <a:endParaRPr lang="is-IS" sz="9600" b="1" dirty="0" smtClean="0"/>
          </a:p>
          <a:p>
            <a:pPr algn="ctr">
              <a:buNone/>
            </a:pPr>
            <a:endParaRPr lang="is-IS" sz="4400" dirty="0" smtClean="0"/>
          </a:p>
          <a:p>
            <a:pPr algn="ctr">
              <a:buNone/>
            </a:pPr>
            <a:endParaRPr lang="is-IS" sz="4400" dirty="0" smtClean="0"/>
          </a:p>
          <a:p>
            <a:pPr algn="ctr">
              <a:buNone/>
            </a:pPr>
            <a:endParaRPr lang="is-IS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539552" y="4797152"/>
            <a:ext cx="8183880" cy="1051560"/>
          </a:xfrm>
        </p:spPr>
        <p:txBody>
          <a:bodyPr/>
          <a:lstStyle/>
          <a:p>
            <a:endParaRPr lang="is-IS" dirty="0"/>
          </a:p>
        </p:txBody>
      </p:sp>
      <p:graphicFrame>
        <p:nvGraphicFramePr>
          <p:cNvPr id="4" name="Staðgengill efnis 3"/>
          <p:cNvGraphicFramePr>
            <a:graphicFrameLocks noGrp="1"/>
          </p:cNvGraphicFramePr>
          <p:nvPr>
            <p:ph idx="1"/>
          </p:nvPr>
        </p:nvGraphicFramePr>
        <p:xfrm>
          <a:off x="539552" y="1274480"/>
          <a:ext cx="7992888" cy="36666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00200"/>
                <a:gridCol w="1440160"/>
                <a:gridCol w="1377576"/>
                <a:gridCol w="1278813"/>
                <a:gridCol w="2096139"/>
              </a:tblGrid>
              <a:tr h="466288"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err="1" smtClean="0"/>
                        <a:t>Call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baseline="0" dirty="0" smtClean="0"/>
                        <a:t>    Q´s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baseline="0" dirty="0" smtClean="0"/>
                        <a:t>US/VE  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/>
                        <a:t>DXCC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err="1" smtClean="0"/>
                        <a:t>Score</a:t>
                      </a:r>
                      <a:endParaRPr lang="is-I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>
                          <a:effectLst/>
                        </a:rPr>
                        <a:t>CN2R</a:t>
                      </a:r>
                      <a:endParaRPr lang="is-IS" sz="24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>
                          <a:effectLst/>
                        </a:rPr>
                        <a:t>1810</a:t>
                      </a:r>
                      <a:endParaRPr lang="is-IS" sz="24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>
                          <a:effectLst/>
                        </a:rPr>
                        <a:t>56</a:t>
                      </a:r>
                      <a:endParaRPr lang="is-IS" sz="24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>
                          <a:effectLst/>
                        </a:rPr>
                        <a:t>89</a:t>
                      </a:r>
                      <a:endParaRPr lang="is-IS" sz="24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dirty="0" smtClean="0">
                          <a:effectLst/>
                        </a:rPr>
                        <a:t>2.604.055</a:t>
                      </a:r>
                      <a:endParaRPr lang="is-IS" sz="24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/>
                        <a:t>CR2X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/>
                        <a:t> 1586 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/>
                        <a:t>58 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/>
                        <a:t> 73 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dirty="0" smtClean="0"/>
                        <a:t>1,468,772</a:t>
                      </a:r>
                      <a:endParaRPr lang="is-I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400" b="1" dirty="0" smtClean="0"/>
                        <a:t>TF4X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b="1" dirty="0" smtClean="0"/>
                        <a:t>1575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b="1" dirty="0" smtClean="0"/>
                        <a:t>51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b="1" dirty="0" smtClean="0"/>
                        <a:t> 78 </a:t>
                      </a:r>
                      <a:endParaRPr lang="is-I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b="1" dirty="0" smtClean="0"/>
                        <a:t> 1,234,401</a:t>
                      </a:r>
                      <a:endParaRPr lang="is-I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/>
                        <a:t>DJ1YFK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/>
                        <a:t>1587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/>
                        <a:t>50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2400" dirty="0" smtClean="0"/>
                        <a:t> 78 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s-IS" sz="2400" dirty="0" smtClean="0"/>
                        <a:t>1,172,864</a:t>
                      </a:r>
                      <a:endParaRPr lang="is-I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GW3YDX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1524</a:t>
                      </a:r>
                      <a:endParaRPr lang="is-I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lang="is-I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  <a:endParaRPr lang="is-I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1,147,875</a:t>
                      </a:r>
                      <a:endParaRPr lang="is-I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G3TXF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1435</a:t>
                      </a:r>
                      <a:endParaRPr lang="is-I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is-I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lang="is-I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1,027,565</a:t>
                      </a:r>
                      <a:endParaRPr lang="is-I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OHØX</a:t>
                      </a:r>
                      <a:endParaRPr lang="is-I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1410</a:t>
                      </a:r>
                      <a:endParaRPr lang="is-I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  <a:endParaRPr lang="is-I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is-IS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is-I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is-I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1,002,124</a:t>
                      </a:r>
                      <a:endParaRPr lang="is-I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sýnd">
  <a:themeElements>
    <a:clrScheme name="Ásýnd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Ásýnd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Ásýn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þ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2608</TotalTime>
  <Words>1256</Words>
  <Application>Microsoft Office PowerPoint</Application>
  <PresentationFormat>Sýnt á skjá (4:3)</PresentationFormat>
  <Paragraphs>935</Paragraphs>
  <Slides>49</Slides>
  <Notes>48</Notes>
  <HiddenSlides>0</HiddenSlides>
  <MMClips>0</MMClips>
  <ScaleCrop>false</ScaleCrop>
  <HeadingPairs>
    <vt:vector size="4" baseType="variant">
      <vt:variant>
        <vt:lpstr>Þema</vt:lpstr>
      </vt:variant>
      <vt:variant>
        <vt:i4>1</vt:i4>
      </vt:variant>
      <vt:variant>
        <vt:lpstr>Skyggnutitlar</vt:lpstr>
      </vt:variant>
      <vt:variant>
        <vt:i4>49</vt:i4>
      </vt:variant>
    </vt:vector>
  </HeadingPairs>
  <TitlesOfParts>
    <vt:vector size="50" baseType="lpstr">
      <vt:lpstr>Ásýnd</vt:lpstr>
      <vt:lpstr>    Sunday</vt:lpstr>
      <vt:lpstr>SUN – Day  FLUX mældist 107.Ekki mælst hærra síðan í sept. 2005.  </vt:lpstr>
      <vt:lpstr>Skyggna 3</vt:lpstr>
      <vt:lpstr>Skyggna 4</vt:lpstr>
      <vt:lpstr>Skyggna 5</vt:lpstr>
      <vt:lpstr>Skyggna 6</vt:lpstr>
      <vt:lpstr>Contests</vt:lpstr>
      <vt:lpstr> </vt:lpstr>
      <vt:lpstr>Skyggna 9</vt:lpstr>
      <vt:lpstr>SunSpots: 12 Aurora (av): 2.05</vt:lpstr>
      <vt:lpstr>Skyggna 11</vt:lpstr>
      <vt:lpstr> ARRL CW SOSB20 WorldWide</vt:lpstr>
      <vt:lpstr>ARRL CW SOSB160 WorldWide</vt:lpstr>
      <vt:lpstr>SunSpots: 4 Aurora (av): 3.91</vt:lpstr>
      <vt:lpstr>Skyggna 15</vt:lpstr>
      <vt:lpstr>Skyggna 16</vt:lpstr>
      <vt:lpstr>Skyggna 17</vt:lpstr>
      <vt:lpstr>Skyggna 18</vt:lpstr>
      <vt:lpstr>SunSpots: 21 Aurora (av): 3.96</vt:lpstr>
      <vt:lpstr>Skyggna 20</vt:lpstr>
      <vt:lpstr>     Heimasíða er niðri.  SunSpots: 15 Aurora (av): 7.99</vt:lpstr>
      <vt:lpstr>SunSpots: 18,5 Aurora (av): 2.06</vt:lpstr>
      <vt:lpstr>Skyggna 23</vt:lpstr>
      <vt:lpstr> </vt:lpstr>
      <vt:lpstr>SunSpots: 34.5 Aurora (av): 2.88</vt:lpstr>
      <vt:lpstr>Skyggna 26</vt:lpstr>
      <vt:lpstr>SunSpots: 9 Aurora: 3.02</vt:lpstr>
      <vt:lpstr>Skyggna 28</vt:lpstr>
      <vt:lpstr>Skyggna 29</vt:lpstr>
      <vt:lpstr>Skyggna 30</vt:lpstr>
      <vt:lpstr>Skyggna 31</vt:lpstr>
      <vt:lpstr>Skyggna 32</vt:lpstr>
      <vt:lpstr>Skyggna 33</vt:lpstr>
      <vt:lpstr>Skyggna 34</vt:lpstr>
      <vt:lpstr>SunSpots: 25 Aurora (av): 2.67</vt:lpstr>
      <vt:lpstr>Skyggna 36</vt:lpstr>
      <vt:lpstr>CQWW SSB SOSB160</vt:lpstr>
      <vt:lpstr>SunSpots: 12.5 Aurora(av): 4.09</vt:lpstr>
      <vt:lpstr>Skyggna 39</vt:lpstr>
      <vt:lpstr> CQWW SSB TF Records</vt:lpstr>
      <vt:lpstr>       CQWW CW TF Records</vt:lpstr>
      <vt:lpstr>       CQWW CW TF Records</vt:lpstr>
      <vt:lpstr>Skyggna 43</vt:lpstr>
      <vt:lpstr>    2.5 wött á 160, og það í Contest !   </vt:lpstr>
      <vt:lpstr>Skyggna 45</vt:lpstr>
      <vt:lpstr>TF4X (2010-K3BU) var nr.3 WorldWide TF4X (2011-K5NA) verður líklega neðar en 10. sæti  WorldWide…...(sjá 3830)</vt:lpstr>
      <vt:lpstr>Skyggna 47</vt:lpstr>
      <vt:lpstr>Skyggna 48</vt:lpstr>
      <vt:lpstr>Skyggna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CQWW160 2010</dc:title>
  <dc:creator>Bjorg</dc:creator>
  <cp:lastModifiedBy>Bjorg</cp:lastModifiedBy>
  <cp:revision>401</cp:revision>
  <dcterms:created xsi:type="dcterms:W3CDTF">2011-02-05T12:23:51Z</dcterms:created>
  <dcterms:modified xsi:type="dcterms:W3CDTF">2011-02-17T19:31:26Z</dcterms:modified>
</cp:coreProperties>
</file>