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66" r:id="rId4"/>
    <p:sldId id="259" r:id="rId5"/>
    <p:sldId id="258" r:id="rId6"/>
    <p:sldId id="260" r:id="rId7"/>
    <p:sldId id="269" r:id="rId8"/>
    <p:sldId id="261" r:id="rId9"/>
    <p:sldId id="267" r:id="rId10"/>
    <p:sldId id="262" r:id="rId11"/>
    <p:sldId id="263" r:id="rId12"/>
    <p:sldId id="264" r:id="rId13"/>
    <p:sldId id="271" r:id="rId14"/>
    <p:sldId id="268" r:id="rId15"/>
    <p:sldId id="270" r:id="rId16"/>
    <p:sldId id="265" r:id="rId17"/>
  </p:sldIdLst>
  <p:sldSz cx="9144000" cy="6858000" type="screen4x3"/>
  <p:notesSz cx="6858000" cy="9144000"/>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90" d="100"/>
          <a:sy n="90" d="100"/>
        </p:scale>
        <p:origin x="-81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s-I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BF301C-B868-4299-8C0B-09B3F404AAFB}" type="datetimeFigureOut">
              <a:rPr lang="is-IS" smtClean="0"/>
              <a:t>3.11.2012</a:t>
            </a:fld>
            <a:endParaRPr lang="is-I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s-I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s-I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3D2B8-96C3-4A77-AD4B-D0B43DDADA1C}" type="slidenum">
              <a:rPr lang="is-IS" smtClean="0"/>
              <a:t>‹#›</a:t>
            </a:fld>
            <a:endParaRPr lang="is-IS" dirty="0"/>
          </a:p>
        </p:txBody>
      </p:sp>
    </p:spTree>
    <p:extLst>
      <p:ext uri="{BB962C8B-B14F-4D97-AF65-F5344CB8AC3E}">
        <p14:creationId xmlns:p14="http://schemas.microsoft.com/office/powerpoint/2010/main" val="346440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82E9D29-C0C2-4E74-B43D-0453FF027A01}" type="datetime1">
              <a:rPr lang="is-IS" smtClean="0"/>
              <a:t>3.11.2012</a:t>
            </a:fld>
            <a:endParaRPr lang="is-IS" dirty="0"/>
          </a:p>
        </p:txBody>
      </p:sp>
      <p:sp>
        <p:nvSpPr>
          <p:cNvPr id="20" name="Footer Placeholder 19"/>
          <p:cNvSpPr>
            <a:spLocks noGrp="1"/>
          </p:cNvSpPr>
          <p:nvPr>
            <p:ph type="ftr" sz="quarter" idx="11"/>
          </p:nvPr>
        </p:nvSpPr>
        <p:spPr/>
        <p:txBody>
          <a:bodyPr/>
          <a:lstStyle>
            <a:extLst/>
          </a:lstStyle>
          <a:p>
            <a:endParaRPr lang="is-IS" dirty="0"/>
          </a:p>
        </p:txBody>
      </p:sp>
      <p:sp>
        <p:nvSpPr>
          <p:cNvPr id="10" name="Slide Number Placeholder 9"/>
          <p:cNvSpPr>
            <a:spLocks noGrp="1"/>
          </p:cNvSpPr>
          <p:nvPr>
            <p:ph type="sldNum" sz="quarter" idx="12"/>
          </p:nvPr>
        </p:nvSpPr>
        <p:spPr/>
        <p:txBody>
          <a:bodyPr/>
          <a:lstStyle>
            <a:extLst/>
          </a:lstStyle>
          <a:p>
            <a:fld id="{5F08C5F5-CEE9-4F38-8F8D-20883261F7E0}" type="slidenum">
              <a:rPr lang="is-IS" smtClean="0"/>
              <a:t>‹#›</a:t>
            </a:fld>
            <a:endParaRPr lang="is-I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78771F-DD31-4512-8531-5F90310A1865}" type="datetime1">
              <a:rPr lang="is-IS" smtClean="0"/>
              <a:t>3.11.2012</a:t>
            </a:fld>
            <a:endParaRPr lang="is-IS" dirty="0"/>
          </a:p>
        </p:txBody>
      </p:sp>
      <p:sp>
        <p:nvSpPr>
          <p:cNvPr id="5" name="Footer Placeholder 4"/>
          <p:cNvSpPr>
            <a:spLocks noGrp="1"/>
          </p:cNvSpPr>
          <p:nvPr>
            <p:ph type="ftr" sz="quarter" idx="11"/>
          </p:nvPr>
        </p:nvSpPr>
        <p:spPr/>
        <p:txBody>
          <a:bodyPr/>
          <a:lstStyle>
            <a:extLst/>
          </a:lstStyle>
          <a:p>
            <a:endParaRPr lang="is-IS" dirty="0"/>
          </a:p>
        </p:txBody>
      </p:sp>
      <p:sp>
        <p:nvSpPr>
          <p:cNvPr id="6" name="Slide Number Placeholder 5"/>
          <p:cNvSpPr>
            <a:spLocks noGrp="1"/>
          </p:cNvSpPr>
          <p:nvPr>
            <p:ph type="sldNum" sz="quarter" idx="12"/>
          </p:nvPr>
        </p:nvSpPr>
        <p:spPr/>
        <p:txBody>
          <a:bodyPr/>
          <a:lstStyle>
            <a:extLst/>
          </a:lstStyle>
          <a:p>
            <a:fld id="{5F08C5F5-CEE9-4F38-8F8D-20883261F7E0}" type="slidenum">
              <a:rPr lang="is-IS" smtClean="0"/>
              <a:t>‹#›</a:t>
            </a:fld>
            <a:endParaRPr lang="is-I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D8225A6-3037-4E7E-8304-297972D4569F}" type="datetime1">
              <a:rPr lang="is-IS" smtClean="0"/>
              <a:t>3.11.2012</a:t>
            </a:fld>
            <a:endParaRPr lang="is-IS" dirty="0"/>
          </a:p>
        </p:txBody>
      </p:sp>
      <p:sp>
        <p:nvSpPr>
          <p:cNvPr id="5" name="Footer Placeholder 4"/>
          <p:cNvSpPr>
            <a:spLocks noGrp="1"/>
          </p:cNvSpPr>
          <p:nvPr>
            <p:ph type="ftr" sz="quarter" idx="11"/>
          </p:nvPr>
        </p:nvSpPr>
        <p:spPr/>
        <p:txBody>
          <a:bodyPr/>
          <a:lstStyle>
            <a:extLst/>
          </a:lstStyle>
          <a:p>
            <a:endParaRPr lang="is-IS" dirty="0"/>
          </a:p>
        </p:txBody>
      </p:sp>
      <p:sp>
        <p:nvSpPr>
          <p:cNvPr id="6" name="Slide Number Placeholder 5"/>
          <p:cNvSpPr>
            <a:spLocks noGrp="1"/>
          </p:cNvSpPr>
          <p:nvPr>
            <p:ph type="sldNum" sz="quarter" idx="12"/>
          </p:nvPr>
        </p:nvSpPr>
        <p:spPr/>
        <p:txBody>
          <a:bodyPr/>
          <a:lstStyle>
            <a:extLst/>
          </a:lstStyle>
          <a:p>
            <a:fld id="{5F08C5F5-CEE9-4F38-8F8D-20883261F7E0}" type="slidenum">
              <a:rPr lang="is-IS" smtClean="0"/>
              <a:t>‹#›</a:t>
            </a:fld>
            <a:endParaRPr lang="is-I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6FE0C5-29D4-40CB-B56B-6DA471C249F4}" type="datetime1">
              <a:rPr lang="is-IS" smtClean="0"/>
              <a:t>3.11.2012</a:t>
            </a:fld>
            <a:endParaRPr lang="is-IS" dirty="0"/>
          </a:p>
        </p:txBody>
      </p:sp>
      <p:sp>
        <p:nvSpPr>
          <p:cNvPr id="5" name="Footer Placeholder 4"/>
          <p:cNvSpPr>
            <a:spLocks noGrp="1"/>
          </p:cNvSpPr>
          <p:nvPr>
            <p:ph type="ftr" sz="quarter" idx="11"/>
          </p:nvPr>
        </p:nvSpPr>
        <p:spPr/>
        <p:txBody>
          <a:bodyPr/>
          <a:lstStyle>
            <a:extLst/>
          </a:lstStyle>
          <a:p>
            <a:endParaRPr lang="is-IS" dirty="0"/>
          </a:p>
        </p:txBody>
      </p:sp>
      <p:sp>
        <p:nvSpPr>
          <p:cNvPr id="6" name="Slide Number Placeholder 5"/>
          <p:cNvSpPr>
            <a:spLocks noGrp="1"/>
          </p:cNvSpPr>
          <p:nvPr>
            <p:ph type="sldNum" sz="quarter" idx="12"/>
          </p:nvPr>
        </p:nvSpPr>
        <p:spPr/>
        <p:txBody>
          <a:bodyPr/>
          <a:lstStyle>
            <a:extLst/>
          </a:lstStyle>
          <a:p>
            <a:fld id="{5F08C5F5-CEE9-4F38-8F8D-20883261F7E0}" type="slidenum">
              <a:rPr lang="is-IS" smtClean="0"/>
              <a:t>‹#›</a:t>
            </a:fld>
            <a:endParaRPr lang="is-I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EEC0669-AE92-43FC-8792-E81A5B2370E5}" type="datetime1">
              <a:rPr lang="is-IS" smtClean="0"/>
              <a:t>3.11.2012</a:t>
            </a:fld>
            <a:endParaRPr lang="is-IS" dirty="0"/>
          </a:p>
        </p:txBody>
      </p:sp>
      <p:sp>
        <p:nvSpPr>
          <p:cNvPr id="5" name="Footer Placeholder 4"/>
          <p:cNvSpPr>
            <a:spLocks noGrp="1"/>
          </p:cNvSpPr>
          <p:nvPr>
            <p:ph type="ftr" sz="quarter" idx="11"/>
          </p:nvPr>
        </p:nvSpPr>
        <p:spPr/>
        <p:txBody>
          <a:bodyPr/>
          <a:lstStyle>
            <a:extLst/>
          </a:lstStyle>
          <a:p>
            <a:endParaRPr lang="is-IS" dirty="0"/>
          </a:p>
        </p:txBody>
      </p:sp>
      <p:sp>
        <p:nvSpPr>
          <p:cNvPr id="6" name="Slide Number Placeholder 5"/>
          <p:cNvSpPr>
            <a:spLocks noGrp="1"/>
          </p:cNvSpPr>
          <p:nvPr>
            <p:ph type="sldNum" sz="quarter" idx="12"/>
          </p:nvPr>
        </p:nvSpPr>
        <p:spPr/>
        <p:txBody>
          <a:bodyPr/>
          <a:lstStyle>
            <a:extLst/>
          </a:lstStyle>
          <a:p>
            <a:fld id="{5F08C5F5-CEE9-4F38-8F8D-20883261F7E0}" type="slidenum">
              <a:rPr lang="is-IS" smtClean="0"/>
              <a:t>‹#›</a:t>
            </a:fld>
            <a:endParaRPr lang="is-I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5A3998E-91DB-4E06-90D0-61A7A0D93B44}" type="datetime1">
              <a:rPr lang="is-IS" smtClean="0"/>
              <a:t>3.11.2012</a:t>
            </a:fld>
            <a:endParaRPr lang="is-IS" dirty="0"/>
          </a:p>
        </p:txBody>
      </p:sp>
      <p:sp>
        <p:nvSpPr>
          <p:cNvPr id="6" name="Footer Placeholder 5"/>
          <p:cNvSpPr>
            <a:spLocks noGrp="1"/>
          </p:cNvSpPr>
          <p:nvPr>
            <p:ph type="ftr" sz="quarter" idx="11"/>
          </p:nvPr>
        </p:nvSpPr>
        <p:spPr/>
        <p:txBody>
          <a:bodyPr/>
          <a:lstStyle>
            <a:extLst/>
          </a:lstStyle>
          <a:p>
            <a:endParaRPr lang="is-IS" dirty="0"/>
          </a:p>
        </p:txBody>
      </p:sp>
      <p:sp>
        <p:nvSpPr>
          <p:cNvPr id="7" name="Slide Number Placeholder 6"/>
          <p:cNvSpPr>
            <a:spLocks noGrp="1"/>
          </p:cNvSpPr>
          <p:nvPr>
            <p:ph type="sldNum" sz="quarter" idx="12"/>
          </p:nvPr>
        </p:nvSpPr>
        <p:spPr/>
        <p:txBody>
          <a:bodyPr/>
          <a:lstStyle>
            <a:extLst/>
          </a:lstStyle>
          <a:p>
            <a:fld id="{5F08C5F5-CEE9-4F38-8F8D-20883261F7E0}" type="slidenum">
              <a:rPr lang="is-IS" smtClean="0"/>
              <a:t>‹#›</a:t>
            </a:fld>
            <a:endParaRPr lang="is-I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75AED3-B6C1-4791-8926-1958457B9C93}" type="datetime1">
              <a:rPr lang="is-IS" smtClean="0"/>
              <a:t>3.11.2012</a:t>
            </a:fld>
            <a:endParaRPr lang="is-IS" dirty="0"/>
          </a:p>
        </p:txBody>
      </p:sp>
      <p:sp>
        <p:nvSpPr>
          <p:cNvPr id="8" name="Footer Placeholder 7"/>
          <p:cNvSpPr>
            <a:spLocks noGrp="1"/>
          </p:cNvSpPr>
          <p:nvPr>
            <p:ph type="ftr" sz="quarter" idx="11"/>
          </p:nvPr>
        </p:nvSpPr>
        <p:spPr/>
        <p:txBody>
          <a:bodyPr/>
          <a:lstStyle>
            <a:extLst/>
          </a:lstStyle>
          <a:p>
            <a:endParaRPr lang="is-IS" dirty="0"/>
          </a:p>
        </p:txBody>
      </p:sp>
      <p:sp>
        <p:nvSpPr>
          <p:cNvPr id="9" name="Slide Number Placeholder 8"/>
          <p:cNvSpPr>
            <a:spLocks noGrp="1"/>
          </p:cNvSpPr>
          <p:nvPr>
            <p:ph type="sldNum" sz="quarter" idx="12"/>
          </p:nvPr>
        </p:nvSpPr>
        <p:spPr/>
        <p:txBody>
          <a:bodyPr/>
          <a:lstStyle>
            <a:extLst/>
          </a:lstStyle>
          <a:p>
            <a:fld id="{5F08C5F5-CEE9-4F38-8F8D-20883261F7E0}" type="slidenum">
              <a:rPr lang="is-IS" smtClean="0"/>
              <a:t>‹#›</a:t>
            </a:fld>
            <a:endParaRPr lang="is-I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33778FF-8F58-4CA0-9D5F-BB5359AF9621}" type="datetime1">
              <a:rPr lang="is-IS" smtClean="0"/>
              <a:t>3.11.2012</a:t>
            </a:fld>
            <a:endParaRPr lang="is-IS" dirty="0"/>
          </a:p>
        </p:txBody>
      </p:sp>
      <p:sp>
        <p:nvSpPr>
          <p:cNvPr id="4" name="Footer Placeholder 3"/>
          <p:cNvSpPr>
            <a:spLocks noGrp="1"/>
          </p:cNvSpPr>
          <p:nvPr>
            <p:ph type="ftr" sz="quarter" idx="11"/>
          </p:nvPr>
        </p:nvSpPr>
        <p:spPr/>
        <p:txBody>
          <a:bodyPr/>
          <a:lstStyle>
            <a:extLst/>
          </a:lstStyle>
          <a:p>
            <a:endParaRPr lang="is-IS" dirty="0"/>
          </a:p>
        </p:txBody>
      </p:sp>
      <p:sp>
        <p:nvSpPr>
          <p:cNvPr id="5" name="Slide Number Placeholder 4"/>
          <p:cNvSpPr>
            <a:spLocks noGrp="1"/>
          </p:cNvSpPr>
          <p:nvPr>
            <p:ph type="sldNum" sz="quarter" idx="12"/>
          </p:nvPr>
        </p:nvSpPr>
        <p:spPr/>
        <p:txBody>
          <a:bodyPr/>
          <a:lstStyle>
            <a:extLst/>
          </a:lstStyle>
          <a:p>
            <a:fld id="{5F08C5F5-CEE9-4F38-8F8D-20883261F7E0}" type="slidenum">
              <a:rPr lang="is-IS" smtClean="0"/>
              <a:t>‹#›</a:t>
            </a:fld>
            <a:endParaRPr lang="is-I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3B249A6F-100D-4FEF-91EF-C469BFB14DE3}" type="datetime1">
              <a:rPr lang="is-IS" smtClean="0"/>
              <a:t>3.11.2012</a:t>
            </a:fld>
            <a:endParaRPr lang="is-IS" dirty="0"/>
          </a:p>
        </p:txBody>
      </p:sp>
      <p:sp>
        <p:nvSpPr>
          <p:cNvPr id="3" name="Footer Placeholder 2"/>
          <p:cNvSpPr>
            <a:spLocks noGrp="1"/>
          </p:cNvSpPr>
          <p:nvPr>
            <p:ph type="ftr" sz="quarter" idx="11"/>
          </p:nvPr>
        </p:nvSpPr>
        <p:spPr/>
        <p:txBody>
          <a:bodyPr/>
          <a:lstStyle>
            <a:extLst/>
          </a:lstStyle>
          <a:p>
            <a:endParaRPr lang="is-IS" dirty="0"/>
          </a:p>
        </p:txBody>
      </p:sp>
      <p:sp>
        <p:nvSpPr>
          <p:cNvPr id="4" name="Slide Number Placeholder 3"/>
          <p:cNvSpPr>
            <a:spLocks noGrp="1"/>
          </p:cNvSpPr>
          <p:nvPr>
            <p:ph type="sldNum" sz="quarter" idx="12"/>
          </p:nvPr>
        </p:nvSpPr>
        <p:spPr/>
        <p:txBody>
          <a:bodyPr/>
          <a:lstStyle>
            <a:extLst/>
          </a:lstStyle>
          <a:p>
            <a:fld id="{5F08C5F5-CEE9-4F38-8F8D-20883261F7E0}" type="slidenum">
              <a:rPr lang="is-IS" smtClean="0"/>
              <a:t>‹#›</a:t>
            </a:fld>
            <a:endParaRPr lang="is-I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93CFADC-D4AD-4A4D-B0E0-A3AACE67DFE2}" type="datetime1">
              <a:rPr lang="is-IS" smtClean="0"/>
              <a:t>3.11.2012</a:t>
            </a:fld>
            <a:endParaRPr lang="is-IS" dirty="0"/>
          </a:p>
        </p:txBody>
      </p:sp>
      <p:sp>
        <p:nvSpPr>
          <p:cNvPr id="6" name="Footer Placeholder 5"/>
          <p:cNvSpPr>
            <a:spLocks noGrp="1"/>
          </p:cNvSpPr>
          <p:nvPr>
            <p:ph type="ftr" sz="quarter" idx="11"/>
          </p:nvPr>
        </p:nvSpPr>
        <p:spPr/>
        <p:txBody>
          <a:bodyPr/>
          <a:lstStyle>
            <a:extLst/>
          </a:lstStyle>
          <a:p>
            <a:endParaRPr lang="is-IS" dirty="0"/>
          </a:p>
        </p:txBody>
      </p:sp>
      <p:sp>
        <p:nvSpPr>
          <p:cNvPr id="7" name="Slide Number Placeholder 6"/>
          <p:cNvSpPr>
            <a:spLocks noGrp="1"/>
          </p:cNvSpPr>
          <p:nvPr>
            <p:ph type="sldNum" sz="quarter" idx="12"/>
          </p:nvPr>
        </p:nvSpPr>
        <p:spPr/>
        <p:txBody>
          <a:bodyPr/>
          <a:lstStyle>
            <a:extLst/>
          </a:lstStyle>
          <a:p>
            <a:fld id="{5F08C5F5-CEE9-4F38-8F8D-20883261F7E0}" type="slidenum">
              <a:rPr lang="is-IS" smtClean="0"/>
              <a:t>‹#›</a:t>
            </a:fld>
            <a:endParaRPr lang="is-I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679657FC-2569-4A68-BB19-3FD719E5C7FF}" type="datetime1">
              <a:rPr lang="is-IS" smtClean="0"/>
              <a:t>3.11.2012</a:t>
            </a:fld>
            <a:endParaRPr lang="is-IS" dirty="0"/>
          </a:p>
        </p:txBody>
      </p:sp>
      <p:sp>
        <p:nvSpPr>
          <p:cNvPr id="6" name="Footer Placeholder 5"/>
          <p:cNvSpPr>
            <a:spLocks noGrp="1"/>
          </p:cNvSpPr>
          <p:nvPr>
            <p:ph type="ftr" sz="quarter" idx="11"/>
          </p:nvPr>
        </p:nvSpPr>
        <p:spPr/>
        <p:txBody>
          <a:bodyPr/>
          <a:lstStyle>
            <a:extLst/>
          </a:lstStyle>
          <a:p>
            <a:endParaRPr lang="is-IS" dirty="0"/>
          </a:p>
        </p:txBody>
      </p:sp>
      <p:sp>
        <p:nvSpPr>
          <p:cNvPr id="7" name="Slide Number Placeholder 6"/>
          <p:cNvSpPr>
            <a:spLocks noGrp="1"/>
          </p:cNvSpPr>
          <p:nvPr>
            <p:ph type="sldNum" sz="quarter" idx="12"/>
          </p:nvPr>
        </p:nvSpPr>
        <p:spPr/>
        <p:txBody>
          <a:bodyPr/>
          <a:lstStyle>
            <a:extLst/>
          </a:lstStyle>
          <a:p>
            <a:fld id="{5F08C5F5-CEE9-4F38-8F8D-20883261F7E0}" type="slidenum">
              <a:rPr lang="is-IS" smtClean="0"/>
              <a:t>‹#›</a:t>
            </a:fld>
            <a:endParaRPr lang="is-I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8B217DB-9DFE-4317-8FAE-E2080CE89710}" type="datetime1">
              <a:rPr lang="is-IS" smtClean="0"/>
              <a:t>3.11.2012</a:t>
            </a:fld>
            <a:endParaRPr lang="is-I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s-I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F08C5F5-CEE9-4F38-8F8D-20883261F7E0}" type="slidenum">
              <a:rPr lang="is-IS" smtClean="0"/>
              <a:t>‹#›</a:t>
            </a:fld>
            <a:endParaRPr lang="is-I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ac6v.com/hamawards.htm" TargetMode="External"/><Relationship Id="rId2" Type="http://schemas.openxmlformats.org/officeDocument/2006/relationships/hyperlink" Target="http://www.dxawards.com/DXAwardDir/APL1005.ht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qsl.net/va3rj/awards_dx.html" TargetMode="External"/><Relationship Id="rId4" Type="http://schemas.openxmlformats.org/officeDocument/2006/relationships/hyperlink" Target="http://www.hamradio.de/awards/index.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7824" y="836712"/>
            <a:ext cx="5851376" cy="1584176"/>
          </a:xfrm>
        </p:spPr>
        <p:txBody>
          <a:bodyPr>
            <a:normAutofit/>
          </a:bodyPr>
          <a:lstStyle/>
          <a:p>
            <a:r>
              <a:rPr lang="is-IS" sz="4400" dirty="0" smtClean="0"/>
              <a:t>Viðurkenningarskjöl radíóamatöra</a:t>
            </a:r>
            <a:endParaRPr lang="is-IS" sz="4400" dirty="0"/>
          </a:p>
        </p:txBody>
      </p:sp>
      <p:sp>
        <p:nvSpPr>
          <p:cNvPr id="3" name="Subtitle 2"/>
          <p:cNvSpPr>
            <a:spLocks noGrp="1"/>
          </p:cNvSpPr>
          <p:nvPr>
            <p:ph type="subTitle" idx="1"/>
          </p:nvPr>
        </p:nvSpPr>
        <p:spPr>
          <a:xfrm>
            <a:off x="2555776" y="4077072"/>
            <a:ext cx="6110496" cy="1584176"/>
          </a:xfrm>
        </p:spPr>
        <p:txBody>
          <a:bodyPr>
            <a:normAutofit/>
          </a:bodyPr>
          <a:lstStyle/>
          <a:p>
            <a:endParaRPr lang="is-IS" dirty="0" smtClean="0"/>
          </a:p>
          <a:p>
            <a:r>
              <a:rPr lang="is-IS" sz="2000" dirty="0" smtClean="0"/>
              <a:t>Jónas Bjarnason, TF3JB</a:t>
            </a:r>
          </a:p>
          <a:p>
            <a:r>
              <a:rPr lang="is-IS" sz="2000" dirty="0" smtClean="0"/>
              <a:t>Guðlaugur Kristinn Jónsson, TF8GX</a:t>
            </a:r>
          </a:p>
          <a:p>
            <a:r>
              <a:rPr lang="is-IS" sz="1400" i="1" dirty="0" smtClean="0"/>
              <a:t>Félagsaðstaða í.R.A. Í Skeljanesi 1. nóvember 2012</a:t>
            </a:r>
            <a:endParaRPr lang="is-IS" sz="1400" i="1" dirty="0"/>
          </a:p>
        </p:txBody>
      </p:sp>
      <p:pic>
        <p:nvPicPr>
          <p:cNvPr id="4" name="Picture 3" descr="IRALOGO.TIF"/>
          <p:cNvPicPr/>
          <p:nvPr/>
        </p:nvPicPr>
        <p:blipFill>
          <a:blip r:embed="rId2" cstate="print"/>
          <a:srcRect/>
          <a:stretch>
            <a:fillRect/>
          </a:stretch>
        </p:blipFill>
        <p:spPr bwMode="auto">
          <a:xfrm>
            <a:off x="1979712" y="836712"/>
            <a:ext cx="864096" cy="172819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F08C5F5-CEE9-4F38-8F8D-20883261F7E0}" type="slidenum">
              <a:rPr lang="is-IS" smtClean="0"/>
              <a:t>1</a:t>
            </a:fld>
            <a:endParaRPr lang="is-IS" dirty="0"/>
          </a:p>
        </p:txBody>
      </p:sp>
    </p:spTree>
    <p:extLst>
      <p:ext uri="{BB962C8B-B14F-4D97-AF65-F5344CB8AC3E}">
        <p14:creationId xmlns:p14="http://schemas.microsoft.com/office/powerpoint/2010/main" val="1125166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a</a:t>
            </a:r>
            <a:endParaRPr lang="is-IS" dirty="0"/>
          </a:p>
        </p:txBody>
      </p:sp>
      <p:sp>
        <p:nvSpPr>
          <p:cNvPr id="3" name="Subtitle 2"/>
          <p:cNvSpPr>
            <a:spLocks noGrp="1"/>
          </p:cNvSpPr>
          <p:nvPr>
            <p:ph type="subTitle" idx="1"/>
          </p:nvPr>
        </p:nvSpPr>
        <p:spPr>
          <a:xfrm>
            <a:off x="1432560" y="1850064"/>
            <a:ext cx="7406640" cy="4243232"/>
          </a:xfrm>
        </p:spPr>
        <p:txBody>
          <a:bodyPr>
            <a:normAutofit/>
          </a:bodyPr>
          <a:lstStyle/>
          <a:p>
            <a:r>
              <a:rPr lang="is-IS" sz="2400" b="1" noProof="1" smtClean="0"/>
              <a:t>19 mismunandi DXCC </a:t>
            </a:r>
            <a:r>
              <a:rPr lang="is-IS" sz="2400" b="1" i="1" noProof="1" smtClean="0"/>
              <a:t>+ Honor Roll </a:t>
            </a:r>
            <a:endParaRPr lang="is-IS" sz="2400" b="1" noProof="1" smtClean="0"/>
          </a:p>
          <a:p>
            <a:pPr>
              <a:spcBef>
                <a:spcPts val="0"/>
              </a:spcBef>
            </a:pPr>
            <a:r>
              <a:rPr lang="is-IS" sz="1800" i="1" noProof="1" smtClean="0"/>
              <a:t>Mixed</a:t>
            </a:r>
          </a:p>
          <a:p>
            <a:pPr>
              <a:spcBef>
                <a:spcPts val="0"/>
              </a:spcBef>
            </a:pPr>
            <a:r>
              <a:rPr lang="is-IS" sz="1800" i="1" noProof="1" smtClean="0"/>
              <a:t>Phone</a:t>
            </a:r>
          </a:p>
          <a:p>
            <a:pPr>
              <a:spcBef>
                <a:spcPts val="0"/>
              </a:spcBef>
            </a:pPr>
            <a:r>
              <a:rPr lang="is-IS" sz="1800" i="1" noProof="1" smtClean="0"/>
              <a:t>CW</a:t>
            </a:r>
          </a:p>
          <a:p>
            <a:pPr>
              <a:spcBef>
                <a:spcPts val="0"/>
              </a:spcBef>
            </a:pPr>
            <a:r>
              <a:rPr lang="is-IS" sz="1800" i="1" noProof="1" smtClean="0"/>
              <a:t>Digital</a:t>
            </a:r>
          </a:p>
          <a:p>
            <a:pPr>
              <a:spcBef>
                <a:spcPts val="0"/>
              </a:spcBef>
            </a:pPr>
            <a:r>
              <a:rPr lang="is-IS" sz="1800" i="1" noProof="1" smtClean="0"/>
              <a:t>160 metra, 80 metra, 40 metra, 30 metra, 20 metra, 17 metra, </a:t>
            </a:r>
          </a:p>
          <a:p>
            <a:pPr>
              <a:spcBef>
                <a:spcPts val="0"/>
              </a:spcBef>
            </a:pPr>
            <a:r>
              <a:rPr lang="is-IS" sz="1800" i="1" noProof="1" smtClean="0"/>
              <a:t>15 metra, 12 metra, 10 metra, 2 metra, 70 sentímetra</a:t>
            </a:r>
          </a:p>
          <a:p>
            <a:pPr>
              <a:spcBef>
                <a:spcPts val="0"/>
              </a:spcBef>
            </a:pPr>
            <a:r>
              <a:rPr lang="is-IS" sz="1800" i="1" noProof="1" smtClean="0"/>
              <a:t>Satellite</a:t>
            </a:r>
          </a:p>
          <a:p>
            <a:pPr>
              <a:spcBef>
                <a:spcPts val="0"/>
              </a:spcBef>
            </a:pPr>
            <a:r>
              <a:rPr lang="is-IS" sz="1800" i="1" noProof="1" smtClean="0"/>
              <a:t>5BDXCC</a:t>
            </a:r>
          </a:p>
          <a:p>
            <a:pPr>
              <a:spcBef>
                <a:spcPts val="0"/>
              </a:spcBef>
            </a:pPr>
            <a:r>
              <a:rPr lang="is-IS" sz="1800" i="1" noProof="1" smtClean="0"/>
              <a:t>DXCC Challenge Award</a:t>
            </a:r>
          </a:p>
          <a:p>
            <a:pPr>
              <a:spcBef>
                <a:spcPts val="0"/>
              </a:spcBef>
            </a:pPr>
            <a:r>
              <a:rPr lang="is-IS" sz="1800" i="1" noProof="1" smtClean="0"/>
              <a:t>The DeSoto Cup</a:t>
            </a:r>
          </a:p>
          <a:p>
            <a:pPr>
              <a:spcBef>
                <a:spcPts val="0"/>
              </a:spcBef>
            </a:pPr>
            <a:r>
              <a:rPr lang="is-IS" sz="1800" i="1" noProof="1" smtClean="0"/>
              <a:t>Honor Roll:  (i) Mixed; (ii) Phone; (iii) CW; (iv) Digital </a:t>
            </a:r>
          </a:p>
          <a:p>
            <a:pPr>
              <a:spcBef>
                <a:spcPts val="0"/>
              </a:spcBef>
            </a:pPr>
            <a:endParaRPr lang="is-IS" sz="800" i="1" noProof="1" smtClean="0"/>
          </a:p>
          <a:p>
            <a:pPr>
              <a:spcBef>
                <a:spcPts val="0"/>
              </a:spcBef>
            </a:pPr>
            <a:r>
              <a:rPr lang="is-IS" sz="1400" i="1" noProof="1" smtClean="0"/>
              <a:t>Uppfærslumiðar (e. endorsement stickers)  /  QRP DXCC Award, sérreglur).</a:t>
            </a:r>
            <a:endParaRPr lang="is-IS" sz="1400" i="1" noProof="1"/>
          </a:p>
          <a:p>
            <a:pPr>
              <a:spcBef>
                <a:spcPts val="0"/>
              </a:spcBef>
            </a:pPr>
            <a:r>
              <a:rPr lang="is-IS" sz="1800" i="1" noProof="1" smtClean="0"/>
              <a:t>QSL kort, LoTW, kortaskoðari ARRL á Íslandi: TF8GX.</a:t>
            </a:r>
            <a:endParaRPr lang="is-IS" sz="1800" i="1" noProof="1"/>
          </a:p>
        </p:txBody>
      </p:sp>
      <p:sp>
        <p:nvSpPr>
          <p:cNvPr id="4" name="Slide Number Placeholder 3"/>
          <p:cNvSpPr>
            <a:spLocks noGrp="1"/>
          </p:cNvSpPr>
          <p:nvPr>
            <p:ph type="sldNum" sz="quarter" idx="12"/>
          </p:nvPr>
        </p:nvSpPr>
        <p:spPr/>
        <p:txBody>
          <a:bodyPr/>
          <a:lstStyle/>
          <a:p>
            <a:fld id="{5F08C5F5-CEE9-4F38-8F8D-20883261F7E0}" type="slidenum">
              <a:rPr lang="is-IS" smtClean="0"/>
              <a:t>10</a:t>
            </a:fld>
            <a:endParaRPr lang="is-I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425" y="117894"/>
            <a:ext cx="1328408" cy="172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867" y="101726"/>
            <a:ext cx="2254987" cy="172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17894"/>
            <a:ext cx="1180033" cy="166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0180" y="22129"/>
            <a:ext cx="1515635" cy="188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843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smtClean="0"/>
              <a:t>a</a:t>
            </a:r>
            <a:endParaRPr lang="is-IS" dirty="0"/>
          </a:p>
        </p:txBody>
      </p:sp>
      <p:sp>
        <p:nvSpPr>
          <p:cNvPr id="3" name="Subtitle 2"/>
          <p:cNvSpPr>
            <a:spLocks noGrp="1"/>
          </p:cNvSpPr>
          <p:nvPr>
            <p:ph type="subTitle" idx="1"/>
          </p:nvPr>
        </p:nvSpPr>
        <p:spPr>
          <a:xfrm>
            <a:off x="1432560" y="1850064"/>
            <a:ext cx="7406640" cy="4603272"/>
          </a:xfrm>
        </p:spPr>
        <p:txBody>
          <a:bodyPr>
            <a:normAutofit/>
          </a:bodyPr>
          <a:lstStyle/>
          <a:p>
            <a:r>
              <a:rPr lang="is-IS" b="1" dirty="0" smtClean="0"/>
              <a:t>19 mismunandi WAZ viðurkenningaskjöl</a:t>
            </a:r>
          </a:p>
          <a:p>
            <a:pPr>
              <a:spcBef>
                <a:spcPts val="0"/>
              </a:spcBef>
            </a:pPr>
            <a:r>
              <a:rPr lang="is-IS" sz="1800" noProof="1" smtClean="0"/>
              <a:t>AM</a:t>
            </a:r>
          </a:p>
          <a:p>
            <a:pPr>
              <a:spcBef>
                <a:spcPts val="0"/>
              </a:spcBef>
            </a:pPr>
            <a:r>
              <a:rPr lang="is-IS" sz="1800" noProof="1" smtClean="0"/>
              <a:t>SSB</a:t>
            </a:r>
          </a:p>
          <a:p>
            <a:pPr>
              <a:spcBef>
                <a:spcPts val="0"/>
              </a:spcBef>
            </a:pPr>
            <a:r>
              <a:rPr lang="is-IS" sz="1800" noProof="1" smtClean="0"/>
              <a:t>CW</a:t>
            </a:r>
          </a:p>
          <a:p>
            <a:pPr>
              <a:spcBef>
                <a:spcPts val="0"/>
              </a:spcBef>
            </a:pPr>
            <a:r>
              <a:rPr lang="is-IS" sz="1800" noProof="1" smtClean="0"/>
              <a:t>RTTY</a:t>
            </a:r>
          </a:p>
          <a:p>
            <a:pPr>
              <a:spcBef>
                <a:spcPts val="0"/>
              </a:spcBef>
            </a:pPr>
            <a:r>
              <a:rPr lang="is-IS" sz="1800" noProof="1" smtClean="0"/>
              <a:t>SSTV</a:t>
            </a:r>
          </a:p>
          <a:p>
            <a:pPr>
              <a:spcBef>
                <a:spcPts val="0"/>
              </a:spcBef>
            </a:pPr>
            <a:r>
              <a:rPr lang="is-IS" sz="1800" noProof="1" smtClean="0"/>
              <a:t>Digital</a:t>
            </a:r>
          </a:p>
          <a:p>
            <a:pPr>
              <a:spcBef>
                <a:spcPts val="0"/>
              </a:spcBef>
            </a:pPr>
            <a:r>
              <a:rPr lang="is-IS" sz="1800" noProof="1" smtClean="0"/>
              <a:t>Satellite</a:t>
            </a:r>
          </a:p>
          <a:p>
            <a:pPr>
              <a:spcBef>
                <a:spcPts val="0"/>
              </a:spcBef>
            </a:pPr>
            <a:r>
              <a:rPr lang="is-IS" sz="1800" noProof="1" smtClean="0"/>
              <a:t>EME</a:t>
            </a:r>
          </a:p>
          <a:p>
            <a:pPr>
              <a:spcBef>
                <a:spcPts val="0"/>
              </a:spcBef>
            </a:pPr>
            <a:r>
              <a:rPr lang="is-IS" sz="1800" noProof="1" smtClean="0"/>
              <a:t>160 metra, 80 metra, 40 metra, 30 metra, 20 metra, 17 metra, </a:t>
            </a:r>
          </a:p>
          <a:p>
            <a:pPr>
              <a:spcBef>
                <a:spcPts val="0"/>
              </a:spcBef>
            </a:pPr>
            <a:r>
              <a:rPr lang="is-IS" sz="1800" noProof="1" smtClean="0"/>
              <a:t>15 metra, 12 metra, 10 metra og 6 metra</a:t>
            </a:r>
          </a:p>
          <a:p>
            <a:pPr>
              <a:spcBef>
                <a:spcPts val="0"/>
              </a:spcBef>
            </a:pPr>
            <a:r>
              <a:rPr lang="is-IS" sz="1800" noProof="1" smtClean="0"/>
              <a:t>5BWAZ</a:t>
            </a:r>
          </a:p>
          <a:p>
            <a:pPr>
              <a:spcBef>
                <a:spcPts val="0"/>
              </a:spcBef>
            </a:pPr>
            <a:endParaRPr lang="is-IS" sz="800" noProof="1" smtClean="0"/>
          </a:p>
          <a:p>
            <a:pPr>
              <a:spcBef>
                <a:spcPts val="0"/>
              </a:spcBef>
            </a:pPr>
            <a:r>
              <a:rPr lang="is-IS" sz="1400" i="1" noProof="1" smtClean="0"/>
              <a:t>Uppfærslumiðar (e. endorsement stickers)</a:t>
            </a:r>
          </a:p>
          <a:p>
            <a:pPr>
              <a:spcBef>
                <a:spcPts val="0"/>
              </a:spcBef>
            </a:pPr>
            <a:endParaRPr lang="is-IS" sz="1400" i="1" dirty="0"/>
          </a:p>
          <a:p>
            <a:pPr>
              <a:spcBef>
                <a:spcPts val="0"/>
              </a:spcBef>
            </a:pPr>
            <a:r>
              <a:rPr lang="is-IS" sz="1800" dirty="0" smtClean="0"/>
              <a:t>Auðkenningar í boði fyrir „QRP“ og „/m“.</a:t>
            </a:r>
          </a:p>
          <a:p>
            <a:pPr>
              <a:spcBef>
                <a:spcPts val="0"/>
              </a:spcBef>
            </a:pPr>
            <a:r>
              <a:rPr lang="is-IS" sz="1800" i="1" noProof="1" smtClean="0"/>
              <a:t>QSL </a:t>
            </a:r>
            <a:r>
              <a:rPr lang="is-IS" sz="1800" i="1" noProof="1"/>
              <a:t>kort, LoTW, </a:t>
            </a:r>
            <a:r>
              <a:rPr lang="is-IS" sz="1800" i="1" noProof="1" smtClean="0"/>
              <a:t>eQSL , kortaskoðari CQ á Íslandi: TF3JB.</a:t>
            </a:r>
            <a:endParaRPr lang="is-IS" sz="1800" i="1" noProof="1"/>
          </a:p>
          <a:p>
            <a:pPr>
              <a:spcBef>
                <a:spcPts val="0"/>
              </a:spcBef>
            </a:pPr>
            <a:endParaRPr lang="is-IS" sz="1800" dirty="0"/>
          </a:p>
        </p:txBody>
      </p:sp>
      <p:sp>
        <p:nvSpPr>
          <p:cNvPr id="4" name="Slide Number Placeholder 3"/>
          <p:cNvSpPr>
            <a:spLocks noGrp="1"/>
          </p:cNvSpPr>
          <p:nvPr>
            <p:ph type="sldNum" sz="quarter" idx="12"/>
          </p:nvPr>
        </p:nvSpPr>
        <p:spPr/>
        <p:txBody>
          <a:bodyPr/>
          <a:lstStyle/>
          <a:p>
            <a:fld id="{5F08C5F5-CEE9-4F38-8F8D-20883261F7E0}" type="slidenum">
              <a:rPr lang="is-IS" smtClean="0"/>
              <a:t>11</a:t>
            </a:fld>
            <a:endParaRPr lang="is-I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35353"/>
            <a:ext cx="1296144" cy="134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2000"/>
                    </a14:imgEffect>
                    <a14:imgEffect>
                      <a14:brightnessContrast bright="16000" contrast="17000"/>
                    </a14:imgEffect>
                  </a14:imgLayer>
                </a14:imgProps>
              </a:ext>
              <a:ext uri="{28A0092B-C50C-407E-A947-70E740481C1C}">
                <a14:useLocalDpi xmlns:a14="http://schemas.microsoft.com/office/drawing/2010/main" val="0"/>
              </a:ext>
            </a:extLst>
          </a:blip>
          <a:srcRect/>
          <a:stretch>
            <a:fillRect/>
          </a:stretch>
        </p:blipFill>
        <p:spPr bwMode="auto">
          <a:xfrm>
            <a:off x="5796136" y="2276253"/>
            <a:ext cx="2102346" cy="20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15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210146"/>
          </a:xfrm>
        </p:spPr>
        <p:txBody>
          <a:bodyPr>
            <a:normAutofit fontScale="90000"/>
          </a:bodyPr>
          <a:lstStyle/>
          <a:p>
            <a:r>
              <a:rPr lang="is-IS" dirty="0" smtClean="0"/>
              <a:t>Viðurkenningaskjöl Í.R.A.</a:t>
            </a:r>
            <a:r>
              <a:rPr lang="is-IS" sz="1200" dirty="0" smtClean="0"/>
              <a:t/>
            </a:r>
            <a:br>
              <a:rPr lang="is-IS" sz="1200" dirty="0" smtClean="0"/>
            </a:br>
            <a:r>
              <a:rPr lang="is-IS" sz="1200" noProof="1" smtClean="0"/>
              <a:t>Frá vinstri, efri lína: </a:t>
            </a:r>
            <a:r>
              <a:rPr lang="is-IS" sz="1200" i="1" noProof="1" smtClean="0">
                <a:effectLst/>
              </a:rPr>
              <a:t>The IRAA Award, Worked All Nordic Counries; Iceland on Six Meters Award</a:t>
            </a:r>
            <a:br>
              <a:rPr lang="is-IS" sz="1200" i="1" noProof="1" smtClean="0">
                <a:effectLst/>
              </a:rPr>
            </a:br>
            <a:r>
              <a:rPr lang="is-IS" sz="1200" noProof="1" smtClean="0"/>
              <a:t>Frá vinstri, neðri lína: </a:t>
            </a:r>
            <a:r>
              <a:rPr lang="is-IS" sz="1200" i="1" noProof="1" smtClean="0">
                <a:effectLst/>
              </a:rPr>
              <a:t>The Iceland Award 2011, Í.R.A. Zone 40 Award, Í.R.A. JOTA Award</a:t>
            </a:r>
            <a:br>
              <a:rPr lang="is-IS" sz="1200" i="1" noProof="1" smtClean="0">
                <a:effectLst/>
              </a:rPr>
            </a:br>
            <a:r>
              <a:rPr lang="is-IS" sz="1200" noProof="1" smtClean="0">
                <a:effectLst>
                  <a:outerShdw blurRad="38100" dist="38100" dir="2700000" algn="tl">
                    <a:srgbClr val="000000">
                      <a:alpha val="43137"/>
                    </a:srgbClr>
                  </a:outerShdw>
                </a:effectLst>
              </a:rPr>
              <a:t>Viðurkenningastjóri  Í.R.A.: </a:t>
            </a:r>
            <a:r>
              <a:rPr lang="is-IS" sz="1200" noProof="1" smtClean="0">
                <a:effectLst/>
              </a:rPr>
              <a:t> </a:t>
            </a:r>
            <a:r>
              <a:rPr lang="is-IS" sz="1200" i="1" noProof="1" smtClean="0">
                <a:effectLst/>
              </a:rPr>
              <a:t>Brynjólfur Jónsson, TF5B.</a:t>
            </a:r>
            <a:endParaRPr lang="is-IS" i="1" noProof="1">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31640" y="1819809"/>
            <a:ext cx="7498080" cy="4129471"/>
          </a:xfrm>
        </p:spPr>
        <p:txBody>
          <a:bodyPr>
            <a:normAutofit lnSpcReduction="10000"/>
          </a:bodyPr>
          <a:lstStyle/>
          <a:p>
            <a:endParaRPr lang="is-IS" dirty="0" smtClean="0"/>
          </a:p>
          <a:p>
            <a:endParaRPr lang="is-IS" dirty="0"/>
          </a:p>
          <a:p>
            <a:endParaRPr lang="is-IS" dirty="0" smtClean="0"/>
          </a:p>
          <a:p>
            <a:pPr marL="82296" indent="0">
              <a:buNone/>
            </a:pPr>
            <a:endParaRPr lang="is-IS" sz="1100" dirty="0" smtClean="0"/>
          </a:p>
          <a:p>
            <a:pPr marL="82296" indent="0">
              <a:buNone/>
            </a:pPr>
            <a:endParaRPr lang="is-IS" sz="1100" dirty="0"/>
          </a:p>
          <a:p>
            <a:pPr marL="82296" indent="0">
              <a:buNone/>
            </a:pPr>
            <a:endParaRPr lang="is-IS" sz="1100" dirty="0" smtClean="0"/>
          </a:p>
          <a:p>
            <a:pPr marL="82296" indent="0">
              <a:buNone/>
            </a:pPr>
            <a:endParaRPr lang="is-IS" sz="1100" dirty="0" smtClean="0"/>
          </a:p>
          <a:p>
            <a:pPr marL="82296" indent="0">
              <a:buNone/>
            </a:pPr>
            <a:endParaRPr lang="is-IS" sz="1100" dirty="0"/>
          </a:p>
          <a:p>
            <a:pPr marL="82296" indent="0">
              <a:buNone/>
            </a:pPr>
            <a:endParaRPr lang="is-IS" sz="1100" dirty="0" smtClean="0"/>
          </a:p>
          <a:p>
            <a:pPr marL="82296" indent="0">
              <a:buNone/>
            </a:pPr>
            <a:endParaRPr lang="is-IS" sz="1100" dirty="0"/>
          </a:p>
          <a:p>
            <a:pPr marL="82296" indent="0">
              <a:buNone/>
            </a:pPr>
            <a:endParaRPr lang="is-IS" sz="1100" dirty="0" smtClean="0"/>
          </a:p>
          <a:p>
            <a:pPr marL="82296" indent="0">
              <a:buNone/>
            </a:pPr>
            <a:r>
              <a:rPr lang="is-IS" sz="1100" dirty="0" smtClean="0"/>
              <a:t>                                                       </a:t>
            </a:r>
            <a:endParaRPr lang="is-IS" sz="1100" dirty="0"/>
          </a:p>
          <a:p>
            <a:pPr marL="82296" indent="0">
              <a:buNone/>
            </a:pPr>
            <a:r>
              <a:rPr lang="is-IS" sz="1100" dirty="0" smtClean="0"/>
              <a:t>                                                        </a:t>
            </a:r>
          </a:p>
          <a:p>
            <a:pPr marL="82296" indent="0">
              <a:buNone/>
            </a:pPr>
            <a:endParaRPr lang="is-IS" sz="1100" dirty="0"/>
          </a:p>
        </p:txBody>
      </p:sp>
      <p:sp>
        <p:nvSpPr>
          <p:cNvPr id="4" name="Slide Number Placeholder 3"/>
          <p:cNvSpPr>
            <a:spLocks noGrp="1"/>
          </p:cNvSpPr>
          <p:nvPr>
            <p:ph type="sldNum" sz="quarter" idx="12"/>
          </p:nvPr>
        </p:nvSpPr>
        <p:spPr/>
        <p:txBody>
          <a:bodyPr/>
          <a:lstStyle/>
          <a:p>
            <a:fld id="{5F08C5F5-CEE9-4F38-8F8D-20883261F7E0}" type="slidenum">
              <a:rPr lang="is-IS" smtClean="0"/>
              <a:t>12</a:t>
            </a:fld>
            <a:endParaRPr lang="is-I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86891"/>
            <a:ext cx="1656185" cy="25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657" y="4134621"/>
            <a:ext cx="2458463" cy="166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782" y="1700808"/>
            <a:ext cx="2900338" cy="191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863" y="1700808"/>
            <a:ext cx="259981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313728"/>
            <a:ext cx="2260463" cy="150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3863" y="4033184"/>
            <a:ext cx="2599815" cy="175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554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404664"/>
            <a:ext cx="7406640" cy="1052878"/>
          </a:xfrm>
        </p:spPr>
        <p:txBody>
          <a:bodyPr>
            <a:normAutofit/>
          </a:bodyPr>
          <a:lstStyle/>
          <a:p>
            <a:r>
              <a:rPr lang="is-IS" dirty="0" smtClean="0"/>
              <a:t>Viðurkenningaskjöl Í.R.A. </a:t>
            </a:r>
            <a:br>
              <a:rPr lang="is-IS" dirty="0" smtClean="0"/>
            </a:br>
            <a:r>
              <a:rPr lang="is-IS" sz="1300" i="1" dirty="0" smtClean="0">
                <a:effectLst/>
              </a:rPr>
              <a:t>Í.R.A. Er meðal  110 landsfélaga radíóamatöra í heiminum sem bjóða viðurkenningaskjöl</a:t>
            </a:r>
            <a:endParaRPr lang="is-IS" sz="1300" i="1" dirty="0">
              <a:effectLst/>
            </a:endParaRPr>
          </a:p>
        </p:txBody>
      </p:sp>
      <p:sp>
        <p:nvSpPr>
          <p:cNvPr id="3" name="Subtitle 2"/>
          <p:cNvSpPr>
            <a:spLocks noGrp="1"/>
          </p:cNvSpPr>
          <p:nvPr>
            <p:ph type="subTitle" idx="1"/>
          </p:nvPr>
        </p:nvSpPr>
        <p:spPr>
          <a:xfrm>
            <a:off x="1331640" y="1700808"/>
            <a:ext cx="7632848" cy="4824536"/>
          </a:xfrm>
        </p:spPr>
        <p:txBody>
          <a:bodyPr>
            <a:normAutofit lnSpcReduction="10000"/>
          </a:bodyPr>
          <a:lstStyle/>
          <a:p>
            <a:pPr>
              <a:spcBef>
                <a:spcPts val="0"/>
              </a:spcBef>
            </a:pPr>
            <a:r>
              <a:rPr lang="is-IS" sz="1200" b="1" noProof="1" smtClean="0"/>
              <a:t>IRAA Award</a:t>
            </a:r>
          </a:p>
          <a:p>
            <a:pPr>
              <a:spcBef>
                <a:spcPts val="0"/>
              </a:spcBef>
              <a:spcAft>
                <a:spcPts val="600"/>
              </a:spcAft>
            </a:pPr>
            <a:r>
              <a:rPr lang="is-IS" sz="1200" noProof="1" smtClean="0"/>
              <a:t>Þetta viðurkenningarskjal er eingöngu ætlað radíóamatörum og hlusturum utan Íslands. Það er prentað fyrir hvern umsækjanda á 106 g/m² 210X297 mm sérstakan bleksprautupappír í þremur litum: bláum, rauðum og svörtum. Skjalið var fyrst gefið út í mars 1984.</a:t>
            </a:r>
          </a:p>
          <a:p>
            <a:r>
              <a:rPr lang="is-IS" sz="1200" b="1" noProof="1" smtClean="0"/>
              <a:t>IRA WANC Award</a:t>
            </a:r>
          </a:p>
          <a:p>
            <a:pPr>
              <a:spcBef>
                <a:spcPts val="0"/>
              </a:spcBef>
              <a:spcAft>
                <a:spcPts val="600"/>
              </a:spcAft>
            </a:pPr>
            <a:r>
              <a:rPr lang="is-IS" sz="1200" noProof="1" smtClean="0"/>
              <a:t>Þetta viðurkenningarskjal stendur til boða öllum radíóamatörum og hlusturum. Það er prentað fyrir hvern umsækjanda á 106 g/m² 297X210 mm sérstakan bleksprautu pappír og er fjöllita. Skjalið var fyrst gefið út í júní 1994.</a:t>
            </a:r>
          </a:p>
          <a:p>
            <a:r>
              <a:rPr lang="is-IS" sz="1200" b="1" noProof="1" smtClean="0"/>
              <a:t>Reglur fyrir Iceland on Six Meters Award</a:t>
            </a:r>
          </a:p>
          <a:p>
            <a:pPr>
              <a:spcBef>
                <a:spcPts val="0"/>
              </a:spcBef>
              <a:spcAft>
                <a:spcPts val="600"/>
              </a:spcAft>
            </a:pPr>
            <a:r>
              <a:rPr lang="is-IS" sz="1200" noProof="1" smtClean="0"/>
              <a:t>Þetta viðurkenningarskjal stendur til boða öllum radíóamatörum og hlusturum. Það er prentað fyrir hvern umsækjanda á 106 g/m² 297X210 mm sérstakan bleksprautupappír og er fjöllita. Skjalið var fyrst gefið út í júlí 1998.</a:t>
            </a:r>
          </a:p>
          <a:p>
            <a:r>
              <a:rPr lang="is-IS" sz="1200" b="1" noProof="1" smtClean="0"/>
              <a:t>Reglur fyrir The Iceland award</a:t>
            </a:r>
          </a:p>
          <a:p>
            <a:pPr>
              <a:spcBef>
                <a:spcPts val="0"/>
              </a:spcBef>
              <a:spcAft>
                <a:spcPts val="600"/>
              </a:spcAft>
            </a:pPr>
            <a:r>
              <a:rPr lang="is-IS" sz="1200" noProof="1" smtClean="0"/>
              <a:t>Þetta viðurkenningarskjal stendur til boða öllum radíóamatörum og hlusturum. Það er prentað fyrir hvern umsækjanda á 106 g/m² 297X210 mm sérstakan bleksprautupappír og er fjöllita.Skjalið var fyrst gefið út í maí 1995. það fær nýtt útlit á hverju ári og er sýnishornið á heimasíðunni fyrir árið 2011. </a:t>
            </a:r>
          </a:p>
          <a:p>
            <a:r>
              <a:rPr lang="is-IS" sz="1200" b="1" noProof="1" smtClean="0"/>
              <a:t>Reglur fyrir ÍRA Zone 40 Award</a:t>
            </a:r>
          </a:p>
          <a:p>
            <a:pPr>
              <a:spcBef>
                <a:spcPts val="0"/>
              </a:spcBef>
              <a:spcAft>
                <a:spcPts val="600"/>
              </a:spcAft>
            </a:pPr>
            <a:r>
              <a:rPr lang="is-IS" sz="1200" noProof="1" smtClean="0"/>
              <a:t>Þetta viðurkenningarskjal stendur til boða öllum radíóamatörum og hlusturum. Það er prentað fyrir hvern umsækjanda á 106 g/m² 210 x 297 mm sérstakan bleksprautupappír í þremur litum: bláum, rauðum og svörtum. Skjalið var fyrst gefið út í apríl 1994.</a:t>
            </a:r>
          </a:p>
          <a:p>
            <a:r>
              <a:rPr lang="is-IS" sz="1200" b="1" noProof="1" smtClean="0"/>
              <a:t>Reglur IRA JOTA Award</a:t>
            </a:r>
          </a:p>
          <a:p>
            <a:pPr>
              <a:spcBef>
                <a:spcPts val="0"/>
              </a:spcBef>
            </a:pPr>
            <a:r>
              <a:rPr lang="is-IS" sz="1200" noProof="1" smtClean="0"/>
              <a:t>Þetta viðurkenningarskjal stendur til boða öllum radíóamatörum og hlusturum. Það er prentað fyrir hvern umsækjanda á 106 g/m² 297X210 mm sérstakan bleksprautupappír og er fjöllita. Skjalið var fyrst gefið út í október 2001.</a:t>
            </a:r>
          </a:p>
          <a:p>
            <a:pPr>
              <a:spcBef>
                <a:spcPts val="0"/>
              </a:spcBef>
            </a:pPr>
            <a:endParaRPr lang="is-IS" sz="1000" dirty="0"/>
          </a:p>
          <a:p>
            <a:pPr>
              <a:spcBef>
                <a:spcPts val="0"/>
              </a:spcBef>
            </a:pPr>
            <a:endParaRPr lang="is-IS" sz="1000" dirty="0"/>
          </a:p>
        </p:txBody>
      </p:sp>
      <p:sp>
        <p:nvSpPr>
          <p:cNvPr id="4" name="Slide Number Placeholder 3"/>
          <p:cNvSpPr>
            <a:spLocks noGrp="1"/>
          </p:cNvSpPr>
          <p:nvPr>
            <p:ph type="sldNum" sz="quarter" idx="12"/>
          </p:nvPr>
        </p:nvSpPr>
        <p:spPr/>
        <p:txBody>
          <a:bodyPr/>
          <a:lstStyle/>
          <a:p>
            <a:fld id="{5F08C5F5-CEE9-4F38-8F8D-20883261F7E0}" type="slidenum">
              <a:rPr lang="is-IS" smtClean="0"/>
              <a:t>13</a:t>
            </a:fld>
            <a:endParaRPr lang="is-I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650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303084"/>
            <a:ext cx="7406640" cy="1037684"/>
          </a:xfrm>
        </p:spPr>
        <p:txBody>
          <a:bodyPr>
            <a:normAutofit/>
          </a:bodyPr>
          <a:lstStyle/>
          <a:p>
            <a:r>
              <a:rPr lang="is-IS" sz="4000" dirty="0" smtClean="0"/>
              <a:t>Áhugaverð viðurkenningaskjöl</a:t>
            </a:r>
            <a:endParaRPr lang="is-IS" sz="4000" dirty="0"/>
          </a:p>
        </p:txBody>
      </p:sp>
      <p:sp>
        <p:nvSpPr>
          <p:cNvPr id="3" name="Subtitle 2"/>
          <p:cNvSpPr>
            <a:spLocks noGrp="1"/>
          </p:cNvSpPr>
          <p:nvPr>
            <p:ph type="subTitle" idx="1"/>
          </p:nvPr>
        </p:nvSpPr>
        <p:spPr>
          <a:xfrm>
            <a:off x="1475656" y="1772816"/>
            <a:ext cx="7560840" cy="4608512"/>
          </a:xfrm>
        </p:spPr>
        <p:txBody>
          <a:bodyPr>
            <a:normAutofit/>
          </a:bodyPr>
          <a:lstStyle/>
          <a:p>
            <a:pPr>
              <a:spcBef>
                <a:spcPts val="0"/>
              </a:spcBef>
            </a:pPr>
            <a:r>
              <a:rPr lang="is-IS" sz="1800" b="1" i="1" noProof="1" smtClean="0"/>
              <a:t>United States of America Counties Award </a:t>
            </a:r>
            <a:r>
              <a:rPr lang="is-IS" sz="1800" i="1" noProof="1" smtClean="0"/>
              <a:t>(CQ)</a:t>
            </a:r>
          </a:p>
          <a:p>
            <a:pPr marL="313182" indent="-285750">
              <a:spcBef>
                <a:spcPts val="0"/>
              </a:spcBef>
              <a:buFont typeface="Wingdings" pitchFamily="2" charset="2"/>
              <a:buChar char="q"/>
            </a:pPr>
            <a:r>
              <a:rPr lang="is-IS" sz="1800" noProof="1" smtClean="0"/>
              <a:t>Með erfiðari viðurkenningaskjölum.</a:t>
            </a:r>
          </a:p>
          <a:p>
            <a:pPr marL="313182" indent="-285750">
              <a:spcBef>
                <a:spcPts val="0"/>
              </a:spcBef>
              <a:buFont typeface="Wingdings" pitchFamily="2" charset="2"/>
              <a:buChar char="q"/>
            </a:pPr>
            <a:r>
              <a:rPr lang="is-IS" sz="1800" noProof="1" smtClean="0"/>
              <a:t>Tekur menn gjarnan 12-20 ár að ná </a:t>
            </a:r>
            <a:r>
              <a:rPr lang="is-IS" sz="1800" i="1" noProof="1" smtClean="0"/>
              <a:t>öllum </a:t>
            </a:r>
            <a:r>
              <a:rPr lang="is-IS" sz="1800" noProof="1" smtClean="0"/>
              <a:t>sýslunum (alls 3077). </a:t>
            </a:r>
          </a:p>
          <a:p>
            <a:pPr marL="313182" indent="-285750">
              <a:spcBef>
                <a:spcPts val="0"/>
              </a:spcBef>
              <a:buFont typeface="Wingdings" pitchFamily="2" charset="2"/>
              <a:buChar char="q"/>
            </a:pPr>
            <a:r>
              <a:rPr lang="is-IS" sz="1800" noProof="1" smtClean="0"/>
              <a:t>1230 skjöl (14/7/2012) hafa verið gefin út með öllum sýslum frá 1965.</a:t>
            </a:r>
          </a:p>
          <a:p>
            <a:pPr marL="313182" indent="-285750">
              <a:spcBef>
                <a:spcPts val="0"/>
              </a:spcBef>
              <a:buFont typeface="Wingdings" pitchFamily="2" charset="2"/>
              <a:buChar char="q"/>
            </a:pPr>
            <a:r>
              <a:rPr lang="is-IS" sz="1800" noProof="1" smtClean="0"/>
              <a:t>Nettíðni fyrir SSB: 14.336 MHz (flesta daga).</a:t>
            </a:r>
          </a:p>
          <a:p>
            <a:pPr marL="313182" indent="-285750">
              <a:spcBef>
                <a:spcPts val="0"/>
              </a:spcBef>
              <a:buFont typeface="Wingdings" pitchFamily="2" charset="2"/>
              <a:buChar char="q"/>
            </a:pPr>
            <a:r>
              <a:rPr lang="is-IS" sz="1800" noProof="1" smtClean="0"/>
              <a:t>Sérstakar nettíðnir fyrir aðrar teg. útgeilsunar (mótanir).</a:t>
            </a:r>
          </a:p>
          <a:p>
            <a:pPr>
              <a:spcBef>
                <a:spcPts val="0"/>
              </a:spcBef>
            </a:pPr>
            <a:endParaRPr lang="is-IS" sz="1800" noProof="1"/>
          </a:p>
          <a:p>
            <a:pPr>
              <a:spcBef>
                <a:spcPts val="0"/>
              </a:spcBef>
            </a:pPr>
            <a:endParaRPr lang="is-IS" sz="1800" noProof="1" smtClean="0"/>
          </a:p>
          <a:p>
            <a:pPr>
              <a:spcBef>
                <a:spcPts val="0"/>
              </a:spcBef>
            </a:pPr>
            <a:endParaRPr lang="is-IS" sz="1800" noProof="1" smtClean="0"/>
          </a:p>
          <a:p>
            <a:pPr>
              <a:spcBef>
                <a:spcPts val="0"/>
              </a:spcBef>
            </a:pPr>
            <a:endParaRPr lang="is-IS" sz="1800" noProof="1" smtClean="0"/>
          </a:p>
          <a:p>
            <a:pPr>
              <a:spcBef>
                <a:spcPts val="0"/>
              </a:spcBef>
            </a:pPr>
            <a:endParaRPr lang="is-IS" sz="1800" noProof="1" smtClean="0"/>
          </a:p>
          <a:p>
            <a:pPr>
              <a:spcBef>
                <a:spcPts val="0"/>
              </a:spcBef>
            </a:pPr>
            <a:endParaRPr lang="is-IS" sz="1800" noProof="1"/>
          </a:p>
        </p:txBody>
      </p:sp>
      <p:sp>
        <p:nvSpPr>
          <p:cNvPr id="4" name="Slide Number Placeholder 3"/>
          <p:cNvSpPr>
            <a:spLocks noGrp="1"/>
          </p:cNvSpPr>
          <p:nvPr>
            <p:ph type="sldNum" sz="quarter" idx="12"/>
          </p:nvPr>
        </p:nvSpPr>
        <p:spPr/>
        <p:txBody>
          <a:bodyPr/>
          <a:lstStyle/>
          <a:p>
            <a:fld id="{5F08C5F5-CEE9-4F38-8F8D-20883261F7E0}" type="slidenum">
              <a:rPr lang="is-IS" smtClean="0"/>
              <a:t>14</a:t>
            </a:fld>
            <a:endParaRPr lang="is-IS" dirty="0"/>
          </a:p>
        </p:txBody>
      </p:sp>
      <p:graphicFrame>
        <p:nvGraphicFramePr>
          <p:cNvPr id="5" name="Table 4"/>
          <p:cNvGraphicFramePr>
            <a:graphicFrameLocks noGrp="1"/>
          </p:cNvGraphicFramePr>
          <p:nvPr>
            <p:extLst>
              <p:ext uri="{D42A27DB-BD31-4B8C-83A1-F6EECF244321}">
                <p14:modId xmlns:p14="http://schemas.microsoft.com/office/powerpoint/2010/main" val="2965609686"/>
              </p:ext>
            </p:extLst>
          </p:nvPr>
        </p:nvGraphicFramePr>
        <p:xfrm>
          <a:off x="1403648" y="3789040"/>
          <a:ext cx="7499351" cy="2323056"/>
        </p:xfrm>
        <a:graphic>
          <a:graphicData uri="http://schemas.openxmlformats.org/drawingml/2006/table">
            <a:tbl>
              <a:tblPr/>
              <a:tblGrid>
                <a:gridCol w="2474786"/>
                <a:gridCol w="2474786"/>
                <a:gridCol w="2549779"/>
              </a:tblGrid>
              <a:tr h="290382">
                <a:tc>
                  <a:txBody>
                    <a:bodyPr/>
                    <a:lstStyle/>
                    <a:p>
                      <a:r>
                        <a:rPr lang="is-IS" sz="1000" noProof="1" smtClean="0"/>
                        <a:t>Class</a:t>
                      </a:r>
                      <a:endParaRPr lang="is-IS" sz="1000" noProof="1"/>
                    </a:p>
                  </a:txBody>
                  <a:tcPr marL="47625" marR="47625" marT="47625" marB="47625" anchor="ctr">
                    <a:lnL>
                      <a:noFill/>
                    </a:lnL>
                    <a:lnR>
                      <a:noFill/>
                    </a:lnR>
                    <a:lnT>
                      <a:noFill/>
                    </a:lnT>
                    <a:lnB>
                      <a:noFill/>
                    </a:lnB>
                  </a:tcPr>
                </a:tc>
                <a:tc>
                  <a:txBody>
                    <a:bodyPr/>
                    <a:lstStyle/>
                    <a:p>
                      <a:pPr algn="ctr"/>
                      <a:r>
                        <a:rPr lang="is-IS" sz="1000" noProof="1" smtClean="0"/>
                        <a:t>Counties Required</a:t>
                      </a:r>
                      <a:endParaRPr lang="is-IS" sz="1000" noProof="1"/>
                    </a:p>
                  </a:txBody>
                  <a:tcPr marL="47625" marR="47625" marT="47625" marB="47625" anchor="ctr">
                    <a:lnL>
                      <a:noFill/>
                    </a:lnL>
                    <a:lnR>
                      <a:noFill/>
                    </a:lnR>
                    <a:lnB>
                      <a:noFill/>
                    </a:lnB>
                  </a:tcPr>
                </a:tc>
                <a:tc>
                  <a:txBody>
                    <a:bodyPr/>
                    <a:lstStyle/>
                    <a:p>
                      <a:pPr algn="ctr"/>
                      <a:r>
                        <a:rPr lang="is-IS" sz="1000" noProof="1" smtClean="0"/>
                        <a:t>States Required</a:t>
                      </a:r>
                      <a:endParaRPr lang="is-IS" sz="1000" noProof="1"/>
                    </a:p>
                  </a:txBody>
                  <a:tcPr marL="47625" marR="47625" marT="47625" marB="47625" anchor="ctr">
                    <a:lnL>
                      <a:noFill/>
                    </a:lnL>
                    <a:lnR>
                      <a:noFill/>
                    </a:lnR>
                    <a:lnB>
                      <a:noFill/>
                    </a:lnB>
                  </a:tcPr>
                </a:tc>
              </a:tr>
              <a:tr h="290382">
                <a:tc>
                  <a:txBody>
                    <a:bodyPr/>
                    <a:lstStyle/>
                    <a:p>
                      <a:r>
                        <a:rPr lang="is-IS" sz="1000" noProof="1" smtClean="0"/>
                        <a:t>USA-500</a:t>
                      </a:r>
                      <a:endParaRPr lang="is-IS" sz="1000" noProof="1"/>
                    </a:p>
                  </a:txBody>
                  <a:tcPr marL="47625" marR="47625" marT="47625" marB="47625" anchor="ctr">
                    <a:lnL>
                      <a:noFill/>
                    </a:lnL>
                    <a:lnR>
                      <a:noFill/>
                    </a:lnR>
                    <a:lnT>
                      <a:noFill/>
                    </a:lnT>
                    <a:lnB>
                      <a:noFill/>
                    </a:lnB>
                  </a:tcPr>
                </a:tc>
                <a:tc>
                  <a:txBody>
                    <a:bodyPr/>
                    <a:lstStyle/>
                    <a:p>
                      <a:pPr algn="ctr"/>
                      <a:r>
                        <a:rPr lang="is-IS" sz="1000" noProof="1" smtClean="0"/>
                        <a:t>500</a:t>
                      </a:r>
                      <a:endParaRPr lang="is-IS" sz="1000" noProof="1"/>
                    </a:p>
                  </a:txBody>
                  <a:tcPr marL="47625" marR="47625" marT="47625" marB="47625" anchor="ctr">
                    <a:lnL>
                      <a:noFill/>
                    </a:lnL>
                    <a:lnR>
                      <a:noFill/>
                    </a:lnR>
                    <a:lnT>
                      <a:noFill/>
                    </a:lnT>
                    <a:lnB>
                      <a:noFill/>
                    </a:lnB>
                  </a:tcPr>
                </a:tc>
                <a:tc>
                  <a:txBody>
                    <a:bodyPr/>
                    <a:lstStyle/>
                    <a:p>
                      <a:pPr algn="ctr"/>
                      <a:r>
                        <a:rPr lang="is-IS" sz="1000" noProof="1" smtClean="0"/>
                        <a:t>Any</a:t>
                      </a:r>
                      <a:endParaRPr lang="is-IS" sz="1000" noProof="1"/>
                    </a:p>
                  </a:txBody>
                  <a:tcPr marL="47625" marR="47625" marT="47625" marB="47625" anchor="ctr">
                    <a:lnL>
                      <a:noFill/>
                    </a:lnL>
                    <a:lnR>
                      <a:noFill/>
                    </a:lnR>
                    <a:lnT>
                      <a:noFill/>
                    </a:lnT>
                    <a:lnB>
                      <a:noFill/>
                    </a:lnB>
                  </a:tcPr>
                </a:tc>
              </a:tr>
              <a:tr h="290382">
                <a:tc>
                  <a:txBody>
                    <a:bodyPr/>
                    <a:lstStyle/>
                    <a:p>
                      <a:r>
                        <a:rPr lang="is-IS" sz="1000"/>
                        <a:t>USA-1000</a:t>
                      </a:r>
                    </a:p>
                  </a:txBody>
                  <a:tcPr marL="47625" marR="47625" marT="47625" marB="47625" anchor="ctr">
                    <a:lnL>
                      <a:noFill/>
                    </a:lnL>
                    <a:lnR>
                      <a:noFill/>
                    </a:lnR>
                    <a:lnT>
                      <a:noFill/>
                    </a:lnT>
                    <a:lnB>
                      <a:noFill/>
                    </a:lnB>
                  </a:tcPr>
                </a:tc>
                <a:tc>
                  <a:txBody>
                    <a:bodyPr/>
                    <a:lstStyle/>
                    <a:p>
                      <a:pPr algn="ctr"/>
                      <a:r>
                        <a:rPr lang="is-IS" sz="1000" dirty="0"/>
                        <a:t>1000</a:t>
                      </a:r>
                    </a:p>
                  </a:txBody>
                  <a:tcPr marL="47625" marR="47625" marT="47625" marB="47625" anchor="ctr">
                    <a:lnL>
                      <a:noFill/>
                    </a:lnL>
                    <a:lnR>
                      <a:noFill/>
                    </a:lnR>
                    <a:lnT>
                      <a:noFill/>
                    </a:lnT>
                    <a:lnB>
                      <a:noFill/>
                    </a:lnB>
                  </a:tcPr>
                </a:tc>
                <a:tc>
                  <a:txBody>
                    <a:bodyPr/>
                    <a:lstStyle/>
                    <a:p>
                      <a:pPr algn="ctr"/>
                      <a:r>
                        <a:rPr lang="is-IS" sz="1000" dirty="0"/>
                        <a:t>25</a:t>
                      </a:r>
                    </a:p>
                  </a:txBody>
                  <a:tcPr marL="47625" marR="47625" marT="47625" marB="47625" anchor="ctr">
                    <a:lnL>
                      <a:noFill/>
                    </a:lnL>
                    <a:lnR>
                      <a:noFill/>
                    </a:lnR>
                    <a:lnT>
                      <a:noFill/>
                    </a:lnT>
                    <a:lnB>
                      <a:noFill/>
                    </a:lnB>
                  </a:tcPr>
                </a:tc>
              </a:tr>
              <a:tr h="290382">
                <a:tc>
                  <a:txBody>
                    <a:bodyPr/>
                    <a:lstStyle/>
                    <a:p>
                      <a:r>
                        <a:rPr lang="is-IS" sz="1000"/>
                        <a:t>USA-1500</a:t>
                      </a:r>
                    </a:p>
                  </a:txBody>
                  <a:tcPr marL="47625" marR="47625" marT="47625" marB="47625" anchor="ctr">
                    <a:lnL>
                      <a:noFill/>
                    </a:lnL>
                    <a:lnR>
                      <a:noFill/>
                    </a:lnR>
                    <a:lnT>
                      <a:noFill/>
                    </a:lnT>
                    <a:lnB>
                      <a:noFill/>
                    </a:lnB>
                  </a:tcPr>
                </a:tc>
                <a:tc>
                  <a:txBody>
                    <a:bodyPr/>
                    <a:lstStyle/>
                    <a:p>
                      <a:pPr algn="ctr"/>
                      <a:r>
                        <a:rPr lang="is-IS" sz="1000" dirty="0"/>
                        <a:t>1500</a:t>
                      </a:r>
                    </a:p>
                  </a:txBody>
                  <a:tcPr marL="47625" marR="47625" marT="47625" marB="47625" anchor="ctr">
                    <a:lnL>
                      <a:noFill/>
                    </a:lnL>
                    <a:lnR>
                      <a:noFill/>
                    </a:lnR>
                    <a:lnT>
                      <a:noFill/>
                    </a:lnT>
                    <a:lnB>
                      <a:noFill/>
                    </a:lnB>
                  </a:tcPr>
                </a:tc>
                <a:tc>
                  <a:txBody>
                    <a:bodyPr/>
                    <a:lstStyle/>
                    <a:p>
                      <a:pPr algn="ctr"/>
                      <a:r>
                        <a:rPr lang="is-IS" sz="1000" dirty="0"/>
                        <a:t>45</a:t>
                      </a:r>
                    </a:p>
                  </a:txBody>
                  <a:tcPr marL="47625" marR="47625" marT="47625" marB="47625" anchor="ctr">
                    <a:lnL>
                      <a:noFill/>
                    </a:lnL>
                    <a:lnR>
                      <a:noFill/>
                    </a:lnR>
                    <a:lnT>
                      <a:noFill/>
                    </a:lnT>
                    <a:lnB>
                      <a:noFill/>
                    </a:lnB>
                  </a:tcPr>
                </a:tc>
              </a:tr>
              <a:tr h="290382">
                <a:tc>
                  <a:txBody>
                    <a:bodyPr/>
                    <a:lstStyle/>
                    <a:p>
                      <a:r>
                        <a:rPr lang="is-IS" sz="1000"/>
                        <a:t>USA-2000</a:t>
                      </a:r>
                    </a:p>
                  </a:txBody>
                  <a:tcPr marL="47625" marR="47625" marT="47625" marB="47625" anchor="ctr">
                    <a:lnL>
                      <a:noFill/>
                    </a:lnL>
                    <a:lnR>
                      <a:noFill/>
                    </a:lnR>
                    <a:lnT>
                      <a:noFill/>
                    </a:lnT>
                    <a:lnB>
                      <a:noFill/>
                    </a:lnB>
                  </a:tcPr>
                </a:tc>
                <a:tc>
                  <a:txBody>
                    <a:bodyPr/>
                    <a:lstStyle/>
                    <a:p>
                      <a:pPr algn="ctr"/>
                      <a:r>
                        <a:rPr lang="is-IS" sz="1000" dirty="0"/>
                        <a:t>2000</a:t>
                      </a:r>
                    </a:p>
                  </a:txBody>
                  <a:tcPr marL="47625" marR="47625" marT="47625" marB="47625" anchor="ctr">
                    <a:lnL>
                      <a:noFill/>
                    </a:lnL>
                    <a:lnR>
                      <a:noFill/>
                    </a:lnR>
                    <a:lnT>
                      <a:noFill/>
                    </a:lnT>
                    <a:lnB>
                      <a:noFill/>
                    </a:lnB>
                  </a:tcPr>
                </a:tc>
                <a:tc>
                  <a:txBody>
                    <a:bodyPr/>
                    <a:lstStyle/>
                    <a:p>
                      <a:pPr algn="ctr"/>
                      <a:r>
                        <a:rPr lang="is-IS" sz="1000" dirty="0"/>
                        <a:t>50</a:t>
                      </a:r>
                    </a:p>
                  </a:txBody>
                  <a:tcPr marL="47625" marR="47625" marT="47625" marB="47625" anchor="ctr">
                    <a:lnL>
                      <a:noFill/>
                    </a:lnL>
                    <a:lnR>
                      <a:noFill/>
                    </a:lnR>
                    <a:lnT>
                      <a:noFill/>
                    </a:lnT>
                    <a:lnB>
                      <a:noFill/>
                    </a:lnB>
                  </a:tcPr>
                </a:tc>
              </a:tr>
              <a:tr h="290382">
                <a:tc>
                  <a:txBody>
                    <a:bodyPr/>
                    <a:lstStyle/>
                    <a:p>
                      <a:r>
                        <a:rPr lang="is-IS" sz="1000"/>
                        <a:t>USA-2500</a:t>
                      </a:r>
                    </a:p>
                  </a:txBody>
                  <a:tcPr marL="47625" marR="47625" marT="47625" marB="47625" anchor="ctr">
                    <a:lnL>
                      <a:noFill/>
                    </a:lnL>
                    <a:lnR>
                      <a:noFill/>
                    </a:lnR>
                    <a:lnT>
                      <a:noFill/>
                    </a:lnT>
                    <a:lnB>
                      <a:noFill/>
                    </a:lnB>
                  </a:tcPr>
                </a:tc>
                <a:tc>
                  <a:txBody>
                    <a:bodyPr/>
                    <a:lstStyle/>
                    <a:p>
                      <a:pPr algn="ctr"/>
                      <a:r>
                        <a:rPr lang="is-IS" sz="1000" dirty="0"/>
                        <a:t>2500</a:t>
                      </a:r>
                    </a:p>
                  </a:txBody>
                  <a:tcPr marL="47625" marR="47625" marT="47625" marB="47625" anchor="ctr">
                    <a:lnL>
                      <a:noFill/>
                    </a:lnL>
                    <a:lnR>
                      <a:noFill/>
                    </a:lnR>
                    <a:lnT>
                      <a:noFill/>
                    </a:lnT>
                    <a:lnB>
                      <a:noFill/>
                    </a:lnB>
                  </a:tcPr>
                </a:tc>
                <a:tc>
                  <a:txBody>
                    <a:bodyPr/>
                    <a:lstStyle/>
                    <a:p>
                      <a:pPr algn="ctr"/>
                      <a:r>
                        <a:rPr lang="is-IS" sz="1000" dirty="0"/>
                        <a:t>50</a:t>
                      </a:r>
                    </a:p>
                  </a:txBody>
                  <a:tcPr marL="47625" marR="47625" marT="47625" marB="47625" anchor="ctr">
                    <a:lnL>
                      <a:noFill/>
                    </a:lnL>
                    <a:lnR>
                      <a:noFill/>
                    </a:lnR>
                    <a:lnT>
                      <a:noFill/>
                    </a:lnT>
                    <a:lnB>
                      <a:noFill/>
                    </a:lnB>
                  </a:tcPr>
                </a:tc>
              </a:tr>
              <a:tr h="290382">
                <a:tc>
                  <a:txBody>
                    <a:bodyPr/>
                    <a:lstStyle/>
                    <a:p>
                      <a:r>
                        <a:rPr lang="is-IS" sz="1000"/>
                        <a:t>USA-3000</a:t>
                      </a:r>
                    </a:p>
                  </a:txBody>
                  <a:tcPr marL="47625" marR="47625" marT="47625" marB="47625" anchor="ctr">
                    <a:lnL>
                      <a:noFill/>
                    </a:lnL>
                    <a:lnR>
                      <a:noFill/>
                    </a:lnR>
                    <a:lnT>
                      <a:noFill/>
                    </a:lnT>
                    <a:lnB>
                      <a:noFill/>
                    </a:lnB>
                  </a:tcPr>
                </a:tc>
                <a:tc>
                  <a:txBody>
                    <a:bodyPr/>
                    <a:lstStyle/>
                    <a:p>
                      <a:pPr algn="ctr"/>
                      <a:r>
                        <a:rPr lang="is-IS" sz="1000" dirty="0"/>
                        <a:t>3000</a:t>
                      </a:r>
                    </a:p>
                  </a:txBody>
                  <a:tcPr marL="47625" marR="47625" marT="47625" marB="47625" anchor="ctr">
                    <a:lnL>
                      <a:noFill/>
                    </a:lnL>
                    <a:lnR>
                      <a:noFill/>
                    </a:lnR>
                    <a:lnT>
                      <a:noFill/>
                    </a:lnT>
                    <a:lnB>
                      <a:noFill/>
                    </a:lnB>
                  </a:tcPr>
                </a:tc>
                <a:tc>
                  <a:txBody>
                    <a:bodyPr/>
                    <a:lstStyle/>
                    <a:p>
                      <a:pPr algn="ctr"/>
                      <a:r>
                        <a:rPr lang="is-IS" sz="1000" dirty="0"/>
                        <a:t>50</a:t>
                      </a:r>
                    </a:p>
                  </a:txBody>
                  <a:tcPr marL="47625" marR="47625" marT="47625" marB="47625" anchor="ctr">
                    <a:lnL>
                      <a:noFill/>
                    </a:lnL>
                    <a:lnR>
                      <a:noFill/>
                    </a:lnR>
                    <a:lnT>
                      <a:noFill/>
                    </a:lnT>
                    <a:lnB>
                      <a:noFill/>
                    </a:lnB>
                  </a:tcPr>
                </a:tc>
              </a:tr>
              <a:tr h="290382">
                <a:tc>
                  <a:txBody>
                    <a:bodyPr/>
                    <a:lstStyle/>
                    <a:p>
                      <a:r>
                        <a:rPr lang="is-IS" sz="1000"/>
                        <a:t>USA-3077</a:t>
                      </a:r>
                    </a:p>
                  </a:txBody>
                  <a:tcPr marL="47625" marR="47625" marT="47625" marB="47625" anchor="ctr">
                    <a:lnL>
                      <a:noFill/>
                    </a:lnL>
                    <a:lnR>
                      <a:noFill/>
                    </a:lnR>
                    <a:lnT>
                      <a:noFill/>
                    </a:lnT>
                    <a:lnB>
                      <a:noFill/>
                    </a:lnB>
                  </a:tcPr>
                </a:tc>
                <a:tc>
                  <a:txBody>
                    <a:bodyPr/>
                    <a:lstStyle/>
                    <a:p>
                      <a:pPr algn="ctr"/>
                      <a:r>
                        <a:rPr lang="is-IS" sz="1000" dirty="0"/>
                        <a:t>ALL</a:t>
                      </a:r>
                    </a:p>
                  </a:txBody>
                  <a:tcPr marL="47625" marR="47625" marT="47625" marB="47625" anchor="ctr">
                    <a:lnL>
                      <a:noFill/>
                    </a:lnL>
                    <a:lnR>
                      <a:noFill/>
                    </a:lnR>
                    <a:lnT>
                      <a:noFill/>
                    </a:lnT>
                    <a:lnB>
                      <a:noFill/>
                    </a:lnB>
                  </a:tcPr>
                </a:tc>
                <a:tc>
                  <a:txBody>
                    <a:bodyPr/>
                    <a:lstStyle/>
                    <a:p>
                      <a:pPr algn="ctr"/>
                      <a:r>
                        <a:rPr lang="is-IS" sz="1000" dirty="0"/>
                        <a:t>50</a:t>
                      </a:r>
                    </a:p>
                  </a:txBody>
                  <a:tcPr marL="47625" marR="47625" marT="47625" marB="47625" anchor="ctr">
                    <a:lnL>
                      <a:noFill/>
                    </a:lnL>
                    <a:lnR>
                      <a:noFill/>
                    </a:lnR>
                    <a:lnT>
                      <a:noFill/>
                    </a:lnT>
                    <a:lnB>
                      <a:noFill/>
                    </a:lnB>
                  </a:tcPr>
                </a:tc>
              </a:tr>
            </a:tbl>
          </a:graphicData>
        </a:graphic>
      </p:graphicFrame>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213" y="3789040"/>
            <a:ext cx="1454261" cy="227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073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476672"/>
            <a:ext cx="7406640" cy="1080120"/>
          </a:xfrm>
        </p:spPr>
        <p:txBody>
          <a:bodyPr>
            <a:noAutofit/>
          </a:bodyPr>
          <a:lstStyle/>
          <a:p>
            <a:r>
              <a:rPr lang="is-IS" sz="3200" dirty="0" smtClean="0"/>
              <a:t>Eftirtalin gögn liggja frammi á prentuðu formi til dreifingar og...</a:t>
            </a:r>
            <a:endParaRPr lang="is-IS" sz="3200" dirty="0"/>
          </a:p>
        </p:txBody>
      </p:sp>
      <p:sp>
        <p:nvSpPr>
          <p:cNvPr id="3" name="Subtitle 2"/>
          <p:cNvSpPr>
            <a:spLocks noGrp="1"/>
          </p:cNvSpPr>
          <p:nvPr>
            <p:ph type="subTitle" idx="1"/>
          </p:nvPr>
        </p:nvSpPr>
        <p:spPr>
          <a:xfrm>
            <a:off x="1432560" y="1850064"/>
            <a:ext cx="7531928" cy="3019096"/>
          </a:xfrm>
        </p:spPr>
        <p:txBody>
          <a:bodyPr>
            <a:normAutofit/>
          </a:bodyPr>
          <a:lstStyle/>
          <a:p>
            <a:pPr marL="313182" indent="-285750">
              <a:buFont typeface="Wingdings" pitchFamily="2" charset="2"/>
              <a:buChar char="q"/>
            </a:pPr>
            <a:r>
              <a:rPr lang="is-IS" sz="1800" dirty="0" smtClean="0"/>
              <a:t>Útprentun á reglum DXCC viðurkenningaskjalsins (15 bls. á ensku).</a:t>
            </a:r>
          </a:p>
          <a:p>
            <a:pPr marL="313182" indent="-285750">
              <a:buFont typeface="Wingdings" pitchFamily="2" charset="2"/>
              <a:buChar char="q"/>
            </a:pPr>
            <a:r>
              <a:rPr lang="is-IS" sz="1800" dirty="0" smtClean="0"/>
              <a:t>Útprentun á reglum WAZ viðurkenningaskjalsins (7 bls. á íslensku).</a:t>
            </a:r>
          </a:p>
          <a:p>
            <a:pPr marL="313182" indent="-285750">
              <a:buFont typeface="Wingdings" pitchFamily="2" charset="2"/>
              <a:buChar char="q"/>
            </a:pPr>
            <a:r>
              <a:rPr lang="is-IS" sz="1800" dirty="0" smtClean="0"/>
              <a:t>Útprentun á reglum CQ DX viðurkenningaskjalsins (2 bls. á íslensku).</a:t>
            </a:r>
          </a:p>
          <a:p>
            <a:pPr marL="313182" indent="-285750">
              <a:buFont typeface="Wingdings" pitchFamily="2" charset="2"/>
              <a:buChar char="q"/>
            </a:pPr>
            <a:r>
              <a:rPr lang="is-IS" sz="1800" i="1" dirty="0" smtClean="0"/>
              <a:t>Og...</a:t>
            </a:r>
          </a:p>
          <a:p>
            <a:pPr marL="313182" indent="-285750">
              <a:buFont typeface="Wingdings" pitchFamily="2" charset="2"/>
              <a:buChar char="q"/>
            </a:pPr>
            <a:r>
              <a:rPr lang="is-IS" sz="1800" dirty="0" smtClean="0"/>
              <a:t>Í fjarskiptaherbergi félagsstöðvarinnar má skoða (eftir erindið) innrömmuð skjöl TF3IRA fyrir DXCC og WAS.</a:t>
            </a:r>
          </a:p>
          <a:p>
            <a:pPr marL="313182" indent="-285750">
              <a:buFont typeface="Wingdings" pitchFamily="2" charset="2"/>
              <a:buChar char="q"/>
            </a:pPr>
            <a:r>
              <a:rPr lang="is-IS" sz="1800" dirty="0" smtClean="0"/>
              <a:t>Unnið er að söfnun helstu viðurkenningaskjala fyrir TF3IRA og eru t.d. WAZ og WPX skjölin væntanleg fyrir áramót.</a:t>
            </a:r>
            <a:endParaRPr lang="is-IS" sz="1800" dirty="0"/>
          </a:p>
        </p:txBody>
      </p:sp>
      <p:sp>
        <p:nvSpPr>
          <p:cNvPr id="4" name="Slide Number Placeholder 3"/>
          <p:cNvSpPr>
            <a:spLocks noGrp="1"/>
          </p:cNvSpPr>
          <p:nvPr>
            <p:ph type="sldNum" sz="quarter" idx="12"/>
          </p:nvPr>
        </p:nvSpPr>
        <p:spPr/>
        <p:txBody>
          <a:bodyPr/>
          <a:lstStyle/>
          <a:p>
            <a:fld id="{5F08C5F5-CEE9-4F38-8F8D-20883261F7E0}" type="slidenum">
              <a:rPr lang="is-IS" smtClean="0"/>
              <a:t>15</a:t>
            </a:fld>
            <a:endParaRPr lang="is-I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28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197556"/>
          </a:xfrm>
        </p:spPr>
        <p:txBody>
          <a:bodyPr/>
          <a:lstStyle/>
          <a:p>
            <a:r>
              <a:rPr lang="is-IS" dirty="0" smtClean="0"/>
              <a:t>Nokkrar nytsamar vefslóðir...</a:t>
            </a:r>
            <a:endParaRPr lang="is-IS" dirty="0"/>
          </a:p>
        </p:txBody>
      </p:sp>
      <p:sp>
        <p:nvSpPr>
          <p:cNvPr id="3" name="Subtitle 2"/>
          <p:cNvSpPr>
            <a:spLocks noGrp="1"/>
          </p:cNvSpPr>
          <p:nvPr>
            <p:ph type="subTitle" idx="1"/>
          </p:nvPr>
        </p:nvSpPr>
        <p:spPr>
          <a:xfrm>
            <a:off x="1432560" y="1850064"/>
            <a:ext cx="7406640" cy="4243232"/>
          </a:xfrm>
        </p:spPr>
        <p:txBody>
          <a:bodyPr>
            <a:normAutofit/>
          </a:bodyPr>
          <a:lstStyle/>
          <a:p>
            <a:endParaRPr lang="en-US" sz="1800" i="1" dirty="0" smtClean="0"/>
          </a:p>
          <a:p>
            <a:r>
              <a:rPr lang="en-US" sz="1800" i="1" dirty="0" smtClean="0"/>
              <a:t>THE </a:t>
            </a:r>
            <a:r>
              <a:rPr lang="en-US" sz="1800" i="1" dirty="0"/>
              <a:t>K1BV DX AWARDS DIRECTORY ONLINE</a:t>
            </a:r>
          </a:p>
          <a:p>
            <a:r>
              <a:rPr lang="is-IS" sz="1800" dirty="0" smtClean="0">
                <a:solidFill>
                  <a:schemeClr val="accent6"/>
                </a:solidFill>
                <a:hlinkClick r:id="rId2"/>
              </a:rPr>
              <a:t>http</a:t>
            </a:r>
            <a:r>
              <a:rPr lang="is-IS" sz="1800" dirty="0">
                <a:solidFill>
                  <a:schemeClr val="accent6"/>
                </a:solidFill>
                <a:hlinkClick r:id="rId2"/>
              </a:rPr>
              <a:t>://</a:t>
            </a:r>
            <a:r>
              <a:rPr lang="is-IS" sz="1800" dirty="0" smtClean="0">
                <a:solidFill>
                  <a:schemeClr val="accent6"/>
                </a:solidFill>
                <a:hlinkClick r:id="rId2"/>
              </a:rPr>
              <a:t>www.dxawards.com/DXAwardDir/APL1005.htm</a:t>
            </a:r>
            <a:endParaRPr lang="is-IS" sz="1800" dirty="0" smtClean="0">
              <a:solidFill>
                <a:schemeClr val="accent6"/>
              </a:solidFill>
            </a:endParaRPr>
          </a:p>
          <a:p>
            <a:endParaRPr lang="is-IS" sz="1800" dirty="0" smtClean="0"/>
          </a:p>
          <a:p>
            <a:r>
              <a:rPr lang="is-IS" sz="1800" i="1" dirty="0" smtClean="0"/>
              <a:t>AC6V: AWARDS AND WALLPAPER</a:t>
            </a:r>
            <a:endParaRPr lang="is-IS" sz="1800" i="1" dirty="0"/>
          </a:p>
          <a:p>
            <a:r>
              <a:rPr lang="is-IS" sz="1800" dirty="0">
                <a:hlinkClick r:id="rId3"/>
              </a:rPr>
              <a:t>http://</a:t>
            </a:r>
            <a:r>
              <a:rPr lang="is-IS" sz="1800" dirty="0" smtClean="0">
                <a:hlinkClick r:id="rId3"/>
              </a:rPr>
              <a:t>www.ac6v.com/hamawards.htm</a:t>
            </a:r>
            <a:endParaRPr lang="is-IS" sz="1800" dirty="0" smtClean="0"/>
          </a:p>
          <a:p>
            <a:endParaRPr lang="is-IS" sz="1800" dirty="0"/>
          </a:p>
          <a:p>
            <a:r>
              <a:rPr lang="is-IS" sz="1800" i="1" dirty="0" smtClean="0"/>
              <a:t>AMATEUR RADIO AWARDS BY WWW.HAMRADIO.DE</a:t>
            </a:r>
          </a:p>
          <a:p>
            <a:r>
              <a:rPr lang="is-IS" sz="1800" dirty="0">
                <a:hlinkClick r:id="rId4"/>
              </a:rPr>
              <a:t>http://</a:t>
            </a:r>
            <a:r>
              <a:rPr lang="is-IS" sz="1800" dirty="0" smtClean="0">
                <a:hlinkClick r:id="rId4"/>
              </a:rPr>
              <a:t>www.hamradio.de/awards/index.html</a:t>
            </a:r>
            <a:endParaRPr lang="is-IS" sz="1800" dirty="0" smtClean="0"/>
          </a:p>
          <a:p>
            <a:endParaRPr lang="is-IS" sz="1800" dirty="0" smtClean="0"/>
          </a:p>
          <a:p>
            <a:r>
              <a:rPr lang="is-IS" sz="1800" i="1" cap="all" dirty="0" smtClean="0"/>
              <a:t>VA3RJ:  DX </a:t>
            </a:r>
            <a:r>
              <a:rPr lang="is-IS" sz="1800" i="1" cap="all" dirty="0"/>
              <a:t>Awards &amp; Certificates </a:t>
            </a:r>
          </a:p>
          <a:p>
            <a:r>
              <a:rPr lang="is-IS" sz="1800" dirty="0">
                <a:hlinkClick r:id="rId5"/>
              </a:rPr>
              <a:t>http://</a:t>
            </a:r>
            <a:r>
              <a:rPr lang="is-IS" sz="1800" dirty="0" smtClean="0">
                <a:hlinkClick r:id="rId5"/>
              </a:rPr>
              <a:t>www.qsl.net/va3rj/awards_dx.html</a:t>
            </a:r>
            <a:endParaRPr lang="is-IS" sz="1800" dirty="0" smtClean="0"/>
          </a:p>
          <a:p>
            <a:endParaRPr lang="is-IS" sz="1800" dirty="0"/>
          </a:p>
        </p:txBody>
      </p:sp>
      <p:sp>
        <p:nvSpPr>
          <p:cNvPr id="4" name="Slide Number Placeholder 3"/>
          <p:cNvSpPr>
            <a:spLocks noGrp="1"/>
          </p:cNvSpPr>
          <p:nvPr>
            <p:ph type="sldNum" sz="quarter" idx="12"/>
          </p:nvPr>
        </p:nvSpPr>
        <p:spPr/>
        <p:txBody>
          <a:bodyPr/>
          <a:lstStyle/>
          <a:p>
            <a:fld id="{5F08C5F5-CEE9-4F38-8F8D-20883261F7E0}" type="slidenum">
              <a:rPr lang="is-IS" smtClean="0"/>
              <a:t>16</a:t>
            </a:fld>
            <a:endParaRPr lang="is-I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90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603936" cy="1124886"/>
          </a:xfrm>
        </p:spPr>
        <p:txBody>
          <a:bodyPr>
            <a:normAutofit/>
          </a:bodyPr>
          <a:lstStyle/>
          <a:p>
            <a:r>
              <a:rPr lang="is-IS" dirty="0" smtClean="0"/>
              <a:t>Hvað eru viðurkenningarskjöl?</a:t>
            </a:r>
            <a:endParaRPr lang="is-IS" dirty="0"/>
          </a:p>
        </p:txBody>
      </p:sp>
      <p:sp>
        <p:nvSpPr>
          <p:cNvPr id="3" name="Subtitle 2"/>
          <p:cNvSpPr>
            <a:spLocks noGrp="1"/>
          </p:cNvSpPr>
          <p:nvPr>
            <p:ph type="subTitle" idx="1"/>
          </p:nvPr>
        </p:nvSpPr>
        <p:spPr>
          <a:xfrm>
            <a:off x="1432560" y="1850064"/>
            <a:ext cx="7531928" cy="4387248"/>
          </a:xfrm>
        </p:spPr>
        <p:txBody>
          <a:bodyPr>
            <a:noAutofit/>
          </a:bodyPr>
          <a:lstStyle/>
          <a:p>
            <a:pPr marL="484632" indent="-457200">
              <a:buFont typeface="Wingdings" pitchFamily="2" charset="2"/>
              <a:buChar char="q"/>
            </a:pPr>
            <a:r>
              <a:rPr lang="is-IS" sz="1800" noProof="1" smtClean="0"/>
              <a:t>Viðurkenningarskjöl radíóamatöra eru stundum nefnd </a:t>
            </a:r>
            <a:r>
              <a:rPr lang="is-IS" sz="1800" b="1" i="1" noProof="1" smtClean="0"/>
              <a:t>diplómur</a:t>
            </a:r>
            <a:r>
              <a:rPr lang="is-IS" sz="1800" noProof="1" smtClean="0"/>
              <a:t> eða </a:t>
            </a:r>
            <a:r>
              <a:rPr lang="is-IS" sz="1800" b="1" i="1" noProof="1" smtClean="0"/>
              <a:t>awörd.</a:t>
            </a:r>
            <a:r>
              <a:rPr lang="is-IS" sz="1800" noProof="1" smtClean="0"/>
              <a:t> Þær eru </a:t>
            </a:r>
            <a:r>
              <a:rPr lang="is-IS" sz="1800" i="1" noProof="1" smtClean="0"/>
              <a:t>margar</a:t>
            </a:r>
            <a:r>
              <a:rPr lang="is-IS" sz="1800" noProof="1" smtClean="0"/>
              <a:t> og </a:t>
            </a:r>
            <a:r>
              <a:rPr lang="is-IS" sz="1800" i="1" noProof="1" smtClean="0"/>
              <a:t>margvíslegar.</a:t>
            </a:r>
          </a:p>
          <a:p>
            <a:pPr marL="484632" indent="-457200">
              <a:buFont typeface="Wingdings" pitchFamily="2" charset="2"/>
              <a:buChar char="q"/>
            </a:pPr>
            <a:r>
              <a:rPr lang="is-IS" sz="1800" noProof="1" smtClean="0"/>
              <a:t>Viðurkenningaskjöl eru í raun samheiti yfir margskonar </a:t>
            </a:r>
            <a:r>
              <a:rPr lang="is-IS" sz="1800" noProof="1" smtClean="0"/>
              <a:t>viðurkenningar </a:t>
            </a:r>
            <a:r>
              <a:rPr lang="is-IS" sz="1800" noProof="1" smtClean="0"/>
              <a:t>til handa radíóamatörum, sem geta verið í formi skjala, verðlaunaskjalda, bikarara, peninga (ekki ósvipaðra orðum) og í sumum tilvikum jafnvel krystallsskálar, postulínsvasar o.fl.</a:t>
            </a:r>
          </a:p>
          <a:p>
            <a:pPr marL="484632" indent="-457200">
              <a:buFont typeface="Wingdings" pitchFamily="2" charset="2"/>
              <a:buChar char="q"/>
            </a:pPr>
            <a:r>
              <a:rPr lang="is-IS" sz="1800" noProof="1" smtClean="0"/>
              <a:t>Talið er, að í boði í heiminum í dag séu allt að 10 þúsund slík.</a:t>
            </a:r>
          </a:p>
          <a:p>
            <a:pPr marL="484632" indent="-457200">
              <a:buFont typeface="Wingdings" pitchFamily="2" charset="2"/>
              <a:buChar char="q"/>
            </a:pPr>
            <a:r>
              <a:rPr lang="is-IS" sz="1800" noProof="1" smtClean="0"/>
              <a:t>Forsendur þeirra allra eru, að radíóamatör </a:t>
            </a:r>
            <a:r>
              <a:rPr lang="is-IS" sz="1800" b="1" i="1" noProof="1" smtClean="0"/>
              <a:t>þarf</a:t>
            </a:r>
            <a:r>
              <a:rPr lang="is-IS" sz="1800" i="1" noProof="1" smtClean="0"/>
              <a:t> </a:t>
            </a:r>
            <a:r>
              <a:rPr lang="is-IS" sz="1800" noProof="1" smtClean="0"/>
              <a:t>að hafa haft gild sambönd við aðra leyfishafa á amatörböndunum.</a:t>
            </a:r>
          </a:p>
          <a:p>
            <a:pPr marL="484632" indent="-457200">
              <a:buFont typeface="Wingdings" pitchFamily="2" charset="2"/>
              <a:buChar char="q"/>
            </a:pPr>
            <a:r>
              <a:rPr lang="is-IS" sz="1800" noProof="1" smtClean="0"/>
              <a:t>Sambönd þurfa </a:t>
            </a:r>
            <a:r>
              <a:rPr lang="is-IS" sz="1800" i="1" noProof="1" smtClean="0"/>
              <a:t>oftast</a:t>
            </a:r>
            <a:r>
              <a:rPr lang="is-IS" sz="1800" noProof="1" smtClean="0"/>
              <a:t> að vera staðfest.</a:t>
            </a:r>
          </a:p>
          <a:p>
            <a:pPr marL="484632" indent="-457200">
              <a:buFont typeface="Wingdings" pitchFamily="2" charset="2"/>
              <a:buChar char="q"/>
            </a:pPr>
            <a:r>
              <a:rPr lang="is-IS" sz="1800" noProof="1" smtClean="0"/>
              <a:t>Helstu útgefendur: </a:t>
            </a:r>
            <a:r>
              <a:rPr lang="is-IS" sz="1800" i="1" noProof="1" smtClean="0"/>
              <a:t>(1)</a:t>
            </a:r>
            <a:r>
              <a:rPr lang="is-IS" sz="1800" noProof="1" smtClean="0"/>
              <a:t> Landsfélög radíóamatöra (t.d. ARRL);            </a:t>
            </a:r>
            <a:r>
              <a:rPr lang="is-IS" sz="1800" i="1" noProof="1" smtClean="0"/>
              <a:t>(2)</a:t>
            </a:r>
            <a:r>
              <a:rPr lang="is-IS" sz="1800" noProof="1" smtClean="0"/>
              <a:t> einstakir áhugaklúbbar (European Phase Shift Keying Club, t.d. EPC); </a:t>
            </a:r>
            <a:r>
              <a:rPr lang="is-IS" sz="1800" i="1" noProof="1" smtClean="0"/>
              <a:t>(3)</a:t>
            </a:r>
            <a:r>
              <a:rPr lang="is-IS" sz="1800" noProof="1" smtClean="0"/>
              <a:t> einstakir „awarda“ klúbbar (t.d. Diplom interessen Gruppe, DIG); og </a:t>
            </a:r>
            <a:r>
              <a:rPr lang="is-IS" sz="1800" i="1" noProof="1" smtClean="0"/>
              <a:t>(4)</a:t>
            </a:r>
            <a:r>
              <a:rPr lang="is-IS" sz="1800" noProof="1" smtClean="0"/>
              <a:t> tímarit fyrir radíóamatöra (t.d. CQ)</a:t>
            </a:r>
            <a:r>
              <a:rPr lang="is-IS" sz="1900" noProof="1" smtClean="0"/>
              <a:t>.</a:t>
            </a:r>
          </a:p>
          <a:p>
            <a:pPr marL="484632" indent="-457200">
              <a:buFont typeface="Wingdings" pitchFamily="2" charset="2"/>
              <a:buChar char="q"/>
            </a:pPr>
            <a:endParaRPr lang="is-IS" sz="1800" dirty="0"/>
          </a:p>
        </p:txBody>
      </p:sp>
      <p:sp>
        <p:nvSpPr>
          <p:cNvPr id="4" name="Slide Number Placeholder 3"/>
          <p:cNvSpPr>
            <a:spLocks noGrp="1"/>
          </p:cNvSpPr>
          <p:nvPr>
            <p:ph type="sldNum" sz="quarter" idx="12"/>
          </p:nvPr>
        </p:nvSpPr>
        <p:spPr/>
        <p:txBody>
          <a:bodyPr/>
          <a:lstStyle/>
          <a:p>
            <a:fld id="{5F08C5F5-CEE9-4F38-8F8D-20883261F7E0}" type="slidenum">
              <a:rPr lang="is-IS" smtClean="0"/>
              <a:t>2</a:t>
            </a:fld>
            <a:endParaRPr lang="is-I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373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340910"/>
          </a:xfrm>
        </p:spPr>
        <p:txBody>
          <a:bodyPr>
            <a:normAutofit fontScale="90000"/>
          </a:bodyPr>
          <a:lstStyle/>
          <a:p>
            <a:r>
              <a:rPr lang="is-IS" dirty="0" smtClean="0"/>
              <a:t>Viðurkenningaskjöl til handa radíóamatörum tíðkast m.a... </a:t>
            </a:r>
            <a:endParaRPr lang="is-IS" dirty="0"/>
          </a:p>
        </p:txBody>
      </p:sp>
      <p:sp>
        <p:nvSpPr>
          <p:cNvPr id="3" name="Subtitle 2"/>
          <p:cNvSpPr>
            <a:spLocks noGrp="1"/>
          </p:cNvSpPr>
          <p:nvPr>
            <p:ph type="subTitle" idx="1"/>
          </p:nvPr>
        </p:nvSpPr>
        <p:spPr>
          <a:xfrm>
            <a:off x="1432560" y="1850064"/>
            <a:ext cx="7406640" cy="3883192"/>
          </a:xfrm>
        </p:spPr>
        <p:txBody>
          <a:bodyPr>
            <a:normAutofit/>
          </a:bodyPr>
          <a:lstStyle/>
          <a:p>
            <a:endParaRPr lang="is-IS" sz="1800" dirty="0"/>
          </a:p>
          <a:p>
            <a:r>
              <a:rPr lang="is-IS" sz="1800" noProof="1" smtClean="0"/>
              <a:t>Í alþjóðlegum fjarskiptakeppnum.</a:t>
            </a:r>
          </a:p>
          <a:p>
            <a:r>
              <a:rPr lang="is-IS" sz="1800" noProof="1" smtClean="0"/>
              <a:t>Í alþjóðlegum/þjóðlegum keppnum í refaveiði.</a:t>
            </a:r>
          </a:p>
          <a:p>
            <a:r>
              <a:rPr lang="is-IS" sz="1800" noProof="1" smtClean="0"/>
              <a:t>Í alþjóðlegum/þjóðlegum móttöku- og sendingarkeppnum í morsi.</a:t>
            </a:r>
          </a:p>
          <a:p>
            <a:r>
              <a:rPr lang="is-IS" sz="1800" noProof="1" smtClean="0"/>
              <a:t>Í </a:t>
            </a:r>
            <a:r>
              <a:rPr lang="is-IS" sz="1800" noProof="1" smtClean="0"/>
              <a:t>hermunaræfingum neyðarfjarskipta </a:t>
            </a:r>
            <a:r>
              <a:rPr lang="is-IS" sz="1800" noProof="1" smtClean="0"/>
              <a:t>(</a:t>
            </a:r>
            <a:r>
              <a:rPr lang="is-IS" sz="1800" i="1" noProof="1" smtClean="0"/>
              <a:t>e. simulated emergency tests</a:t>
            </a:r>
            <a:r>
              <a:rPr lang="is-IS" sz="1800" noProof="1" smtClean="0"/>
              <a:t>).</a:t>
            </a:r>
          </a:p>
          <a:p>
            <a:r>
              <a:rPr lang="is-IS" sz="1800" noProof="1" smtClean="0"/>
              <a:t>Í þjóðlegum vettvangskeppnum (</a:t>
            </a:r>
            <a:r>
              <a:rPr lang="is-IS" sz="1800" i="1" noProof="1" smtClean="0"/>
              <a:t>e. national field day events</a:t>
            </a:r>
            <a:r>
              <a:rPr lang="is-IS" sz="1800" noProof="1" smtClean="0"/>
              <a:t>).</a:t>
            </a:r>
          </a:p>
          <a:p>
            <a:r>
              <a:rPr lang="is-IS" sz="1800" noProof="1" smtClean="0"/>
              <a:t>Í hönnunar- og smíðakeppnum, o.m.f.</a:t>
            </a:r>
          </a:p>
          <a:p>
            <a:endParaRPr lang="is-IS" sz="1800" noProof="1" smtClean="0"/>
          </a:p>
          <a:p>
            <a:r>
              <a:rPr lang="is-IS" sz="1800" noProof="1" smtClean="0"/>
              <a:t>Í þessari umfjöllun verða þó einvörðungu til umfjöllunar viðurkenninga-skjöl sem falla undir málaflokkinn „</a:t>
            </a:r>
            <a:r>
              <a:rPr lang="is-IS" sz="1800" i="1" noProof="1" smtClean="0"/>
              <a:t>Amateur Radio Operating Awards</a:t>
            </a:r>
            <a:r>
              <a:rPr lang="is-IS" sz="1800" noProof="1" smtClean="0"/>
              <a:t>“.</a:t>
            </a:r>
          </a:p>
          <a:p>
            <a:endParaRPr lang="is-IS" sz="1800" dirty="0" smtClean="0"/>
          </a:p>
          <a:p>
            <a:endParaRPr lang="is-IS" sz="1800" dirty="0"/>
          </a:p>
        </p:txBody>
      </p:sp>
      <p:sp>
        <p:nvSpPr>
          <p:cNvPr id="4" name="Slide Number Placeholder 3"/>
          <p:cNvSpPr>
            <a:spLocks noGrp="1"/>
          </p:cNvSpPr>
          <p:nvPr>
            <p:ph type="sldNum" sz="quarter" idx="12"/>
          </p:nvPr>
        </p:nvSpPr>
        <p:spPr/>
        <p:txBody>
          <a:bodyPr/>
          <a:lstStyle/>
          <a:p>
            <a:fld id="{5F08C5F5-CEE9-4F38-8F8D-20883261F7E0}" type="slidenum">
              <a:rPr lang="is-IS" smtClean="0"/>
              <a:t>3</a:t>
            </a:fld>
            <a:endParaRPr lang="is-I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58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548680"/>
            <a:ext cx="7406640" cy="1368152"/>
          </a:xfrm>
        </p:spPr>
        <p:txBody>
          <a:bodyPr>
            <a:normAutofit/>
          </a:bodyPr>
          <a:lstStyle/>
          <a:p>
            <a:r>
              <a:rPr lang="is-IS" sz="3600" dirty="0" smtClean="0"/>
              <a:t>Viðurkenningaskjöl geta verið hvati þess, að...</a:t>
            </a:r>
            <a:endParaRPr lang="is-IS" sz="3600" dirty="0"/>
          </a:p>
        </p:txBody>
      </p:sp>
      <p:sp>
        <p:nvSpPr>
          <p:cNvPr id="3" name="Subtitle 2"/>
          <p:cNvSpPr>
            <a:spLocks noGrp="1"/>
          </p:cNvSpPr>
          <p:nvPr>
            <p:ph type="subTitle" idx="1"/>
          </p:nvPr>
        </p:nvSpPr>
        <p:spPr>
          <a:xfrm>
            <a:off x="1432560" y="2132856"/>
            <a:ext cx="7406640" cy="4104456"/>
          </a:xfrm>
        </p:spPr>
        <p:txBody>
          <a:bodyPr>
            <a:normAutofit/>
          </a:bodyPr>
          <a:lstStyle/>
          <a:p>
            <a:endParaRPr lang="is-IS" sz="1800" dirty="0" smtClean="0"/>
          </a:p>
          <a:p>
            <a:pPr marL="313182" indent="-285750">
              <a:buFont typeface="Wingdings" pitchFamily="2" charset="2"/>
              <a:buChar char="q"/>
            </a:pPr>
            <a:r>
              <a:rPr lang="is-IS" sz="1800" dirty="0" smtClean="0"/>
              <a:t>Bæta leikni í fjarskiptum, t.d. með þátttöku í alþjóðlegum keppnum.</a:t>
            </a:r>
          </a:p>
          <a:p>
            <a:pPr marL="313182" indent="-285750">
              <a:buFont typeface="Wingdings" pitchFamily="2" charset="2"/>
              <a:buChar char="q"/>
            </a:pPr>
            <a:r>
              <a:rPr lang="is-IS" sz="1800" dirty="0" smtClean="0"/>
              <a:t>Bæta kunnáttu í rafeindafræði, t.d. með smíði RF magnara.</a:t>
            </a:r>
          </a:p>
          <a:p>
            <a:pPr marL="313182" indent="-285750">
              <a:buFont typeface="Wingdings" pitchFamily="2" charset="2"/>
              <a:buChar char="q"/>
            </a:pPr>
            <a:r>
              <a:rPr lang="is-IS" sz="1800" dirty="0" smtClean="0"/>
              <a:t>Bæta kunnáttu í útbreiðslu radíóbylgna, t.d. með smíði loftneta.</a:t>
            </a:r>
          </a:p>
          <a:p>
            <a:pPr marL="313182" indent="-285750">
              <a:buFont typeface="Wingdings" pitchFamily="2" charset="2"/>
              <a:buChar char="q"/>
            </a:pPr>
            <a:r>
              <a:rPr lang="is-IS" sz="1800" dirty="0" smtClean="0"/>
              <a:t>Prófa nýtt/ný QTH, þar sem gefast betri möguleikar til fjarskipta.</a:t>
            </a:r>
          </a:p>
          <a:p>
            <a:pPr marL="313182" indent="-285750">
              <a:buFont typeface="Wingdings" pitchFamily="2" charset="2"/>
              <a:buChar char="q"/>
            </a:pPr>
            <a:r>
              <a:rPr lang="is-IS" sz="1800" dirty="0" smtClean="0"/>
              <a:t>Prófa nýjar </a:t>
            </a:r>
            <a:r>
              <a:rPr lang="is-IS" sz="1800" dirty="0"/>
              <a:t>tegundir </a:t>
            </a:r>
            <a:r>
              <a:rPr lang="is-IS" sz="1800" dirty="0" smtClean="0"/>
              <a:t>útgeislunar (mótunar), </a:t>
            </a:r>
            <a:r>
              <a:rPr lang="is-IS" sz="1800" dirty="0"/>
              <a:t>t.d. stafrænar</a:t>
            </a:r>
            <a:r>
              <a:rPr lang="is-IS" sz="1800" dirty="0" smtClean="0"/>
              <a:t>.</a:t>
            </a:r>
          </a:p>
          <a:p>
            <a:pPr marL="313182" indent="-285750">
              <a:buFont typeface="Wingdings" pitchFamily="2" charset="2"/>
              <a:buChar char="q"/>
            </a:pPr>
            <a:r>
              <a:rPr lang="is-IS" sz="1800" dirty="0" smtClean="0"/>
              <a:t>Finna </a:t>
            </a:r>
            <a:r>
              <a:rPr lang="is-IS" sz="1800" dirty="0"/>
              <a:t>not fyrir fjölda QSL korta sem annars </a:t>
            </a:r>
            <a:r>
              <a:rPr lang="is-IS" sz="1800" dirty="0" smtClean="0"/>
              <a:t>hefðu safnast </a:t>
            </a:r>
            <a:r>
              <a:rPr lang="is-IS" sz="1800" dirty="0"/>
              <a:t>upp.</a:t>
            </a:r>
          </a:p>
          <a:p>
            <a:pPr marL="313182" indent="-285750">
              <a:buFont typeface="Wingdings" pitchFamily="2" charset="2"/>
              <a:buChar char="q"/>
            </a:pPr>
            <a:r>
              <a:rPr lang="is-IS" sz="1800" dirty="0" smtClean="0"/>
              <a:t>Ákveða að taka þátt í TF útileikunum og VHF leikunum.</a:t>
            </a:r>
          </a:p>
          <a:p>
            <a:endParaRPr lang="is-IS" sz="1800" dirty="0" smtClean="0"/>
          </a:p>
          <a:p>
            <a:endParaRPr lang="is-IS" sz="1800" dirty="0"/>
          </a:p>
        </p:txBody>
      </p:sp>
      <p:sp>
        <p:nvSpPr>
          <p:cNvPr id="4" name="Slide Number Placeholder 3"/>
          <p:cNvSpPr>
            <a:spLocks noGrp="1"/>
          </p:cNvSpPr>
          <p:nvPr>
            <p:ph type="sldNum" sz="quarter" idx="12"/>
          </p:nvPr>
        </p:nvSpPr>
        <p:spPr/>
        <p:txBody>
          <a:bodyPr/>
          <a:lstStyle/>
          <a:p>
            <a:fld id="{5F08C5F5-CEE9-4F38-8F8D-20883261F7E0}" type="slidenum">
              <a:rPr lang="is-IS" smtClean="0"/>
              <a:t>4</a:t>
            </a:fld>
            <a:endParaRPr lang="is-I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518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052878"/>
          </a:xfrm>
        </p:spPr>
        <p:txBody>
          <a:bodyPr/>
          <a:lstStyle/>
          <a:p>
            <a:r>
              <a:rPr lang="is-IS" dirty="0" smtClean="0"/>
              <a:t>Hver eru </a:t>
            </a:r>
            <a:r>
              <a:rPr lang="is-IS" dirty="0" smtClean="0"/>
              <a:t>þekktust?</a:t>
            </a:r>
            <a:endParaRPr lang="is-IS" dirty="0"/>
          </a:p>
        </p:txBody>
      </p:sp>
      <p:sp>
        <p:nvSpPr>
          <p:cNvPr id="3" name="Subtitle 2"/>
          <p:cNvSpPr>
            <a:spLocks noGrp="1"/>
          </p:cNvSpPr>
          <p:nvPr>
            <p:ph type="subTitle" idx="1"/>
          </p:nvPr>
        </p:nvSpPr>
        <p:spPr>
          <a:xfrm>
            <a:off x="1432560" y="1850064"/>
            <a:ext cx="7406640" cy="4243232"/>
          </a:xfrm>
        </p:spPr>
        <p:txBody>
          <a:bodyPr>
            <a:normAutofit/>
          </a:bodyPr>
          <a:lstStyle/>
          <a:p>
            <a:r>
              <a:rPr lang="is-IS" sz="1800" b="1" noProof="1" smtClean="0"/>
              <a:t>DXCC  </a:t>
            </a:r>
            <a:r>
              <a:rPr lang="is-IS" sz="1800" noProof="1" smtClean="0"/>
              <a:t>Worked 100 countries – </a:t>
            </a:r>
            <a:r>
              <a:rPr lang="is-IS" sz="1800" i="1" noProof="1" smtClean="0"/>
              <a:t>5 Band DXCC, DXCC Honor Roll.</a:t>
            </a:r>
          </a:p>
          <a:p>
            <a:r>
              <a:rPr lang="is-IS" sz="1800" b="1" noProof="1" smtClean="0"/>
              <a:t>WAS</a:t>
            </a:r>
            <a:r>
              <a:rPr lang="is-IS" sz="1800" noProof="1" smtClean="0"/>
              <a:t>  Worked All States – </a:t>
            </a:r>
            <a:r>
              <a:rPr lang="is-IS" sz="1800" i="1" noProof="1" smtClean="0"/>
              <a:t>5 Band WAS; Triple Play WAS (eftir 2009).</a:t>
            </a:r>
          </a:p>
          <a:p>
            <a:r>
              <a:rPr lang="is-IS" sz="1800" b="1" noProof="1" smtClean="0"/>
              <a:t>WAC</a:t>
            </a:r>
            <a:r>
              <a:rPr lang="is-IS" sz="1800" noProof="1" smtClean="0"/>
              <a:t>  Worked All Continents – 5</a:t>
            </a:r>
            <a:r>
              <a:rPr lang="is-IS" sz="1800" i="1" noProof="1" smtClean="0"/>
              <a:t> Band WAC.</a:t>
            </a:r>
          </a:p>
          <a:p>
            <a:r>
              <a:rPr lang="is-IS" sz="1800" b="1" noProof="1" smtClean="0"/>
              <a:t>WAZ</a:t>
            </a:r>
            <a:r>
              <a:rPr lang="is-IS" sz="1800" noProof="1" smtClean="0"/>
              <a:t>  Worked all Zones – </a:t>
            </a:r>
            <a:r>
              <a:rPr lang="is-IS" sz="1800" i="1" noProof="1" smtClean="0"/>
              <a:t>5 Band WAZ.</a:t>
            </a:r>
          </a:p>
          <a:p>
            <a:r>
              <a:rPr lang="is-IS" sz="1800" b="1" noProof="1" smtClean="0"/>
              <a:t>WPX  </a:t>
            </a:r>
            <a:r>
              <a:rPr lang="is-IS" sz="1800" noProof="1" smtClean="0"/>
              <a:t>Worked All Prefixes </a:t>
            </a:r>
            <a:r>
              <a:rPr lang="is-IS" sz="1800" b="1" noProof="1" smtClean="0"/>
              <a:t>– </a:t>
            </a:r>
            <a:r>
              <a:rPr lang="is-IS" sz="1800" i="1" noProof="1" smtClean="0"/>
              <a:t>Honor Roll; WPX Award of Excellence.</a:t>
            </a:r>
          </a:p>
          <a:p>
            <a:r>
              <a:rPr lang="is-IS" sz="1800" b="1" noProof="1" smtClean="0"/>
              <a:t>CQDX  </a:t>
            </a:r>
            <a:r>
              <a:rPr lang="is-IS" sz="1800" noProof="1" smtClean="0"/>
              <a:t>CQ DX Award – </a:t>
            </a:r>
            <a:r>
              <a:rPr lang="is-IS" sz="1800" i="1" noProof="1" smtClean="0"/>
              <a:t>Honor Roll, CQ DX Hall of Fame.</a:t>
            </a:r>
          </a:p>
          <a:p>
            <a:r>
              <a:rPr lang="is-IS" sz="1800" b="1" noProof="1" smtClean="0"/>
              <a:t>IOTA</a:t>
            </a:r>
            <a:r>
              <a:rPr lang="is-IS" sz="1800" noProof="1" smtClean="0"/>
              <a:t>  Islands on the Air Award (alls 22).</a:t>
            </a:r>
          </a:p>
          <a:p>
            <a:r>
              <a:rPr lang="is-IS" sz="1800" b="1" noProof="1" smtClean="0"/>
              <a:t>WAE</a:t>
            </a:r>
            <a:r>
              <a:rPr lang="is-IS" sz="1800" noProof="1" smtClean="0"/>
              <a:t>  </a:t>
            </a:r>
            <a:r>
              <a:rPr lang="is-IS" sz="1800" i="1" noProof="1" smtClean="0"/>
              <a:t>Worked all Europe . </a:t>
            </a:r>
          </a:p>
          <a:p>
            <a:r>
              <a:rPr lang="is-IS" sz="1800" b="1" noProof="1" smtClean="0"/>
              <a:t>Europa Diplom – </a:t>
            </a:r>
            <a:r>
              <a:rPr lang="is-IS" sz="1800" i="1" noProof="1" smtClean="0"/>
              <a:t>Ehrenliste – Plakette  (QSO innan hvers árs).</a:t>
            </a:r>
          </a:p>
          <a:p>
            <a:r>
              <a:rPr lang="is-IS" sz="1800" noProof="1" smtClean="0"/>
              <a:t> </a:t>
            </a:r>
          </a:p>
          <a:p>
            <a:endParaRPr lang="is-IS" sz="1800" dirty="0"/>
          </a:p>
        </p:txBody>
      </p:sp>
      <p:sp>
        <p:nvSpPr>
          <p:cNvPr id="4" name="Slide Number Placeholder 3"/>
          <p:cNvSpPr>
            <a:spLocks noGrp="1"/>
          </p:cNvSpPr>
          <p:nvPr>
            <p:ph type="sldNum" sz="quarter" idx="12"/>
          </p:nvPr>
        </p:nvSpPr>
        <p:spPr/>
        <p:txBody>
          <a:bodyPr/>
          <a:lstStyle/>
          <a:p>
            <a:fld id="{5F08C5F5-CEE9-4F38-8F8D-20883261F7E0}" type="slidenum">
              <a:rPr lang="is-IS" smtClean="0"/>
              <a:t>5</a:t>
            </a:fld>
            <a:endParaRPr lang="is-I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89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692838"/>
          </a:xfrm>
        </p:spPr>
        <p:txBody>
          <a:bodyPr>
            <a:normAutofit fontScale="90000"/>
          </a:bodyPr>
          <a:lstStyle/>
          <a:p>
            <a:r>
              <a:rPr lang="is-IS" dirty="0" smtClean="0"/>
              <a:t>Þannig líta þau út...</a:t>
            </a:r>
            <a:endParaRPr lang="is-IS" dirty="0"/>
          </a:p>
        </p:txBody>
      </p:sp>
      <p:sp>
        <p:nvSpPr>
          <p:cNvPr id="3" name="Subtitle 2"/>
          <p:cNvSpPr>
            <a:spLocks noGrp="1"/>
          </p:cNvSpPr>
          <p:nvPr>
            <p:ph type="subTitle" idx="1"/>
          </p:nvPr>
        </p:nvSpPr>
        <p:spPr>
          <a:xfrm>
            <a:off x="1432560" y="1196752"/>
            <a:ext cx="7406640" cy="5256584"/>
          </a:xfrm>
        </p:spPr>
        <p:txBody>
          <a:bodyPr/>
          <a:lstStyle/>
          <a:p>
            <a:r>
              <a:rPr lang="is-IS" dirty="0" smtClean="0"/>
              <a:t>a</a:t>
            </a:r>
            <a:endParaRPr lang="is-IS" dirty="0"/>
          </a:p>
        </p:txBody>
      </p:sp>
      <p:sp>
        <p:nvSpPr>
          <p:cNvPr id="4" name="Slide Number Placeholder 3"/>
          <p:cNvSpPr>
            <a:spLocks noGrp="1"/>
          </p:cNvSpPr>
          <p:nvPr>
            <p:ph type="sldNum" sz="quarter" idx="12"/>
          </p:nvPr>
        </p:nvSpPr>
        <p:spPr/>
        <p:txBody>
          <a:bodyPr/>
          <a:lstStyle/>
          <a:p>
            <a:fld id="{5F08C5F5-CEE9-4F38-8F8D-20883261F7E0}" type="slidenum">
              <a:rPr lang="is-IS" smtClean="0"/>
              <a:t>6</a:t>
            </a:fld>
            <a:endParaRPr lang="is-I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865821"/>
            <a:ext cx="2147944" cy="154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515" y="4861992"/>
            <a:ext cx="2072460" cy="164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076" y="4941762"/>
            <a:ext cx="2292764" cy="1579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0656" y="3037224"/>
            <a:ext cx="2381804" cy="1756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684" y="2987777"/>
            <a:ext cx="2330208"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310" y="2987778"/>
            <a:ext cx="2258145"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2077" y="1196752"/>
            <a:ext cx="229276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867" y="1196752"/>
            <a:ext cx="2381804"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78514" y="1218068"/>
            <a:ext cx="2219354" cy="16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16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980870"/>
          </a:xfrm>
        </p:spPr>
        <p:txBody>
          <a:bodyPr/>
          <a:lstStyle/>
          <a:p>
            <a:r>
              <a:rPr lang="is-IS" dirty="0" smtClean="0"/>
              <a:t>Ágætt er að vita, að...</a:t>
            </a:r>
            <a:endParaRPr lang="is-IS" dirty="0"/>
          </a:p>
        </p:txBody>
      </p:sp>
      <p:sp>
        <p:nvSpPr>
          <p:cNvPr id="3" name="Subtitle 2"/>
          <p:cNvSpPr>
            <a:spLocks noGrp="1"/>
          </p:cNvSpPr>
          <p:nvPr>
            <p:ph type="subTitle" idx="1"/>
          </p:nvPr>
        </p:nvSpPr>
        <p:spPr>
          <a:xfrm>
            <a:off x="1187624" y="1844824"/>
            <a:ext cx="7848872" cy="3955200"/>
          </a:xfrm>
        </p:spPr>
        <p:txBody>
          <a:bodyPr>
            <a:normAutofit/>
          </a:bodyPr>
          <a:lstStyle/>
          <a:p>
            <a:pPr marL="313182" indent="-285750">
              <a:buFont typeface="Wingdings" pitchFamily="2" charset="2"/>
              <a:buChar char="q"/>
            </a:pPr>
            <a:r>
              <a:rPr lang="is-IS" sz="1800" noProof="1" smtClean="0"/>
              <a:t>Mörg viðurkenningarskjöl eru gefin út sem „</a:t>
            </a:r>
            <a:r>
              <a:rPr lang="is-IS" sz="1800" noProof="1" smtClean="0"/>
              <a:t>grunnskjöl“ (</a:t>
            </a:r>
            <a:r>
              <a:rPr lang="is-IS" sz="1800" i="1" noProof="1" smtClean="0"/>
              <a:t>e. basic</a:t>
            </a:r>
            <a:r>
              <a:rPr lang="is-IS" sz="1800" noProof="1" smtClean="0"/>
              <a:t>).</a:t>
            </a:r>
            <a:endParaRPr lang="is-IS" sz="1800" noProof="1" smtClean="0"/>
          </a:p>
          <a:p>
            <a:pPr marL="313182" indent="-285750">
              <a:buFont typeface="Wingdings" pitchFamily="2" charset="2"/>
              <a:buChar char="q"/>
            </a:pPr>
            <a:r>
              <a:rPr lang="is-IS" sz="1800" noProof="1" smtClean="0"/>
              <a:t>DXCC fæst t.d. útgefið fyrir staðfest sambönd við 100 lönd.</a:t>
            </a:r>
          </a:p>
          <a:p>
            <a:pPr marL="313182" indent="-285750">
              <a:buFont typeface="Wingdings" pitchFamily="2" charset="2"/>
              <a:buChar char="q"/>
            </a:pPr>
            <a:r>
              <a:rPr lang="is-IS" sz="1800" noProof="1" smtClean="0"/>
              <a:t>Þegar safnast hafa </a:t>
            </a:r>
            <a:r>
              <a:rPr lang="is-IS" sz="1800" noProof="1" smtClean="0"/>
              <a:t>fleiri lönd, má sækja um uppfærslur, t.d. Við 150, 200, 225, 250, 275, 300 lönd, o.s.frv.</a:t>
            </a:r>
            <a:endParaRPr lang="is-IS" sz="1800" noProof="1" smtClean="0"/>
          </a:p>
          <a:p>
            <a:pPr marL="313182" indent="-285750">
              <a:buFont typeface="Wingdings" pitchFamily="2" charset="2"/>
              <a:buChar char="q"/>
            </a:pPr>
            <a:r>
              <a:rPr lang="is-IS" sz="1800" noProof="1" smtClean="0"/>
              <a:t>„Uppfærslurnar“ eru </a:t>
            </a:r>
            <a:r>
              <a:rPr lang="is-IS" sz="1800" noProof="1" smtClean="0"/>
              <a:t>gjarnan </a:t>
            </a:r>
            <a:r>
              <a:rPr lang="is-IS" sz="1800" noProof="1" smtClean="0"/>
              <a:t>í formi límmiða (</a:t>
            </a:r>
            <a:r>
              <a:rPr lang="is-IS" sz="1800" i="1" noProof="1" smtClean="0"/>
              <a:t>e. endorsement stickers</a:t>
            </a:r>
            <a:r>
              <a:rPr lang="is-IS" sz="1800" noProof="1" smtClean="0"/>
              <a:t>).</a:t>
            </a:r>
          </a:p>
          <a:p>
            <a:pPr marL="313182" indent="-285750">
              <a:buFont typeface="Wingdings" pitchFamily="2" charset="2"/>
              <a:buChar char="q"/>
            </a:pPr>
            <a:r>
              <a:rPr lang="is-IS" sz="1800" noProof="1" smtClean="0"/>
              <a:t>Uppfærslumiðarnir (viðurkenningamiðarnir) fást hjá útgefanda.</a:t>
            </a:r>
          </a:p>
          <a:p>
            <a:pPr marL="313182" indent="-285750">
              <a:buFont typeface="Wingdings" pitchFamily="2" charset="2"/>
              <a:buChar char="q"/>
            </a:pPr>
            <a:r>
              <a:rPr lang="is-IS" sz="1800" noProof="1" smtClean="0"/>
              <a:t>Önnur viðurkenningaskjöl eru gefin út án möguleika á uppfærslum.</a:t>
            </a:r>
          </a:p>
          <a:p>
            <a:pPr marL="313182" indent="-285750">
              <a:buFont typeface="Wingdings" pitchFamily="2" charset="2"/>
              <a:buChar char="q"/>
            </a:pPr>
            <a:r>
              <a:rPr lang="is-IS" sz="1800" noProof="1" smtClean="0"/>
              <a:t>Dæmi: </a:t>
            </a:r>
            <a:r>
              <a:rPr lang="is-IS" sz="1800" i="1" noProof="1" smtClean="0"/>
              <a:t>IOTA 500 Islands of the World.</a:t>
            </a:r>
          </a:p>
          <a:p>
            <a:pPr marL="313182" indent="-285750">
              <a:buFont typeface="Wingdings" pitchFamily="2" charset="2"/>
              <a:buChar char="q"/>
            </a:pPr>
            <a:r>
              <a:rPr lang="is-IS" sz="1800" noProof="1" smtClean="0"/>
              <a:t>Í tilviki IOTA, gefur RSGB út sérstök skjöl fyrir hverjar 100 eyjar (til 1100).</a:t>
            </a:r>
          </a:p>
          <a:p>
            <a:pPr marL="313182" indent="-285750">
              <a:buFont typeface="Wingdings" pitchFamily="2" charset="2"/>
              <a:buChar char="q"/>
            </a:pPr>
            <a:r>
              <a:rPr lang="is-IS" sz="1800" noProof="1" smtClean="0"/>
              <a:t>Svipað fyrirkomulag þekkist hjá öðrum útgefendum.</a:t>
            </a:r>
            <a:endParaRPr lang="is-IS" sz="1800" noProof="1"/>
          </a:p>
        </p:txBody>
      </p:sp>
      <p:sp>
        <p:nvSpPr>
          <p:cNvPr id="4" name="Slide Number Placeholder 3"/>
          <p:cNvSpPr>
            <a:spLocks noGrp="1"/>
          </p:cNvSpPr>
          <p:nvPr>
            <p:ph type="sldNum" sz="quarter" idx="12"/>
          </p:nvPr>
        </p:nvSpPr>
        <p:spPr/>
        <p:txBody>
          <a:bodyPr/>
          <a:lstStyle/>
          <a:p>
            <a:fld id="{5F08C5F5-CEE9-4F38-8F8D-20883261F7E0}" type="slidenum">
              <a:rPr lang="is-IS" smtClean="0"/>
              <a:t>7</a:t>
            </a:fld>
            <a:endParaRPr lang="is-I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6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268902"/>
          </a:xfrm>
        </p:spPr>
        <p:txBody>
          <a:bodyPr>
            <a:normAutofit/>
          </a:bodyPr>
          <a:lstStyle/>
          <a:p>
            <a:r>
              <a:rPr lang="is-IS" sz="3600" dirty="0" smtClean="0"/>
              <a:t>Viðurkenningaskjölin eru stolt hvers DX-manns...</a:t>
            </a:r>
            <a:endParaRPr lang="is-IS" sz="3600" dirty="0"/>
          </a:p>
        </p:txBody>
      </p:sp>
      <p:sp>
        <p:nvSpPr>
          <p:cNvPr id="3" name="Subtitle 2"/>
          <p:cNvSpPr>
            <a:spLocks noGrp="1"/>
          </p:cNvSpPr>
          <p:nvPr>
            <p:ph type="subTitle" idx="1"/>
          </p:nvPr>
        </p:nvSpPr>
        <p:spPr>
          <a:xfrm>
            <a:off x="1432560" y="1772816"/>
            <a:ext cx="7531928" cy="4824536"/>
          </a:xfrm>
        </p:spPr>
        <p:txBody>
          <a:bodyPr>
            <a:normAutofit fontScale="92500" lnSpcReduction="10000"/>
          </a:bodyPr>
          <a:lstStyle/>
          <a:p>
            <a:endParaRPr lang="is-IS" dirty="0" smtClean="0"/>
          </a:p>
          <a:p>
            <a:endParaRPr lang="is-IS" dirty="0"/>
          </a:p>
          <a:p>
            <a:endParaRPr lang="is-IS" dirty="0" smtClean="0"/>
          </a:p>
          <a:p>
            <a:endParaRPr lang="is-IS" dirty="0"/>
          </a:p>
          <a:p>
            <a:endParaRPr lang="is-IS" dirty="0" smtClean="0"/>
          </a:p>
          <a:p>
            <a:endParaRPr lang="is-IS" dirty="0"/>
          </a:p>
          <a:p>
            <a:endParaRPr lang="is-IS" dirty="0" smtClean="0"/>
          </a:p>
          <a:p>
            <a:endParaRPr lang="is-IS" dirty="0" smtClean="0"/>
          </a:p>
          <a:p>
            <a:endParaRPr lang="is-IS" sz="1800" i="1" dirty="0" smtClean="0"/>
          </a:p>
          <a:p>
            <a:pPr algn="just"/>
            <a:r>
              <a:rPr lang="is-IS" sz="1700" i="1" dirty="0" smtClean="0"/>
              <a:t>Myndin </a:t>
            </a:r>
            <a:r>
              <a:rPr lang="is-IS" sz="1700" i="1" dirty="0"/>
              <a:t>er af SP5EWY </a:t>
            </a:r>
            <a:r>
              <a:rPr lang="is-IS" sz="1700" i="1" dirty="0" smtClean="0"/>
              <a:t>og nokkrum af viðurkenningaskjölum hans. </a:t>
            </a:r>
            <a:r>
              <a:rPr lang="is-IS" sz="1700" i="1" noProof="1" smtClean="0"/>
              <a:t>Ryszard</a:t>
            </a:r>
            <a:r>
              <a:rPr lang="is-IS" sz="1700" i="1" dirty="0" smtClean="0"/>
              <a:t> er einkum QRV á morsi. Á myndinni má sjá hvernig líma má svokallaða „uppfærslu-miða“ </a:t>
            </a:r>
            <a:r>
              <a:rPr lang="is-IS" sz="1700" i="1" noProof="1" smtClean="0"/>
              <a:t>(e. endorsements stickers) á DXCC og WAZ viðurkenningarskjölin. Sumir  radíóamatörar hafa ákveðnar skoðanir </a:t>
            </a:r>
            <a:r>
              <a:rPr lang="is-IS" sz="1700" i="1" dirty="0" smtClean="0"/>
              <a:t>um hvernig „rétt“ sé að ganga frá uppfærslumiðunum.</a:t>
            </a:r>
            <a:endParaRPr lang="is-IS" sz="1700" i="1" dirty="0"/>
          </a:p>
          <a:p>
            <a:endParaRPr lang="is-IS" dirty="0"/>
          </a:p>
        </p:txBody>
      </p:sp>
      <p:sp>
        <p:nvSpPr>
          <p:cNvPr id="4" name="Slide Number Placeholder 3"/>
          <p:cNvSpPr>
            <a:spLocks noGrp="1"/>
          </p:cNvSpPr>
          <p:nvPr>
            <p:ph type="sldNum" sz="quarter" idx="12"/>
          </p:nvPr>
        </p:nvSpPr>
        <p:spPr/>
        <p:txBody>
          <a:bodyPr/>
          <a:lstStyle/>
          <a:p>
            <a:fld id="{5F08C5F5-CEE9-4F38-8F8D-20883261F7E0}" type="slidenum">
              <a:rPr lang="is-IS" smtClean="0"/>
              <a:t>8</a:t>
            </a:fld>
            <a:endParaRPr lang="is-I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44824"/>
            <a:ext cx="7344816" cy="335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35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764846"/>
          </a:xfrm>
        </p:spPr>
        <p:txBody>
          <a:bodyPr>
            <a:normAutofit/>
          </a:bodyPr>
          <a:lstStyle/>
          <a:p>
            <a:r>
              <a:rPr lang="is-IS" dirty="0" smtClean="0"/>
              <a:t>Hvernig er best að byrja</a:t>
            </a:r>
            <a:endParaRPr lang="is-IS" dirty="0"/>
          </a:p>
        </p:txBody>
      </p:sp>
      <p:sp>
        <p:nvSpPr>
          <p:cNvPr id="3" name="Subtitle 2"/>
          <p:cNvSpPr>
            <a:spLocks noGrp="1"/>
          </p:cNvSpPr>
          <p:nvPr>
            <p:ph type="subTitle" idx="1"/>
          </p:nvPr>
        </p:nvSpPr>
        <p:spPr>
          <a:xfrm>
            <a:off x="1432560" y="1340768"/>
            <a:ext cx="7531928" cy="5184576"/>
          </a:xfrm>
        </p:spPr>
        <p:txBody>
          <a:bodyPr>
            <a:normAutofit/>
          </a:bodyPr>
          <a:lstStyle/>
          <a:p>
            <a:pPr marL="313182" indent="-285750">
              <a:buFont typeface="Wingdings" pitchFamily="2" charset="2"/>
              <a:buChar char="q"/>
            </a:pPr>
            <a:r>
              <a:rPr lang="is-IS" sz="1800" noProof="1" smtClean="0"/>
              <a:t>Það fer í aðalatriðum eftir reglum viðkomandi skjals, en í öllum tilvikum er gerð krafa um gild sambönd og oftast staðfest. Síðan er:</a:t>
            </a:r>
          </a:p>
          <a:p>
            <a:r>
              <a:rPr lang="is-IS" sz="1800" noProof="1" smtClean="0"/>
              <a:t>          </a:t>
            </a:r>
            <a:r>
              <a:rPr lang="is-IS" sz="1800" i="1" noProof="1" smtClean="0"/>
              <a:t>- mismunandi hvort gerð er krafa um að senda QSL kort.</a:t>
            </a:r>
          </a:p>
          <a:p>
            <a:r>
              <a:rPr lang="is-IS" sz="1800" i="1" noProof="1" smtClean="0"/>
              <a:t>          - mismunandi hvort  skráð eQSL eru tekin gild.</a:t>
            </a:r>
          </a:p>
          <a:p>
            <a:r>
              <a:rPr lang="is-IS" sz="1800" i="1" noProof="1" smtClean="0"/>
              <a:t>          - mismunandi hvort skráð sambönd á LoTW eru tekin gild</a:t>
            </a:r>
            <a:r>
              <a:rPr lang="is-IS" sz="1800" i="1" noProof="1" smtClean="0"/>
              <a:t>.</a:t>
            </a:r>
          </a:p>
          <a:p>
            <a:r>
              <a:rPr lang="is-IS" sz="1800" i="1" noProof="1"/>
              <a:t> </a:t>
            </a:r>
            <a:r>
              <a:rPr lang="is-IS" sz="1800" i="1" noProof="1" smtClean="0"/>
              <a:t>         - mismunandi hvort  svokallaður GCR</a:t>
            </a:r>
            <a:r>
              <a:rPr lang="is-IS" sz="1800" i="1" baseline="30000" noProof="1" smtClean="0"/>
              <a:t>1)</a:t>
            </a:r>
            <a:r>
              <a:rPr lang="is-IS" sz="1800" i="1" noProof="1" smtClean="0"/>
              <a:t> listi er tekinn gildur.</a:t>
            </a:r>
            <a:endParaRPr lang="is-IS" sz="1800" i="1" noProof="1" smtClean="0"/>
          </a:p>
          <a:p>
            <a:pPr marL="313182" indent="-285750">
              <a:buFont typeface="Wingdings" pitchFamily="2" charset="2"/>
              <a:buChar char="q"/>
            </a:pPr>
            <a:r>
              <a:rPr lang="is-IS" sz="1800" noProof="1" smtClean="0"/>
              <a:t>Byrjað er á að gera athugun í dagbók, t.d. á fjölda DXCC landa.</a:t>
            </a:r>
          </a:p>
          <a:p>
            <a:pPr marL="313182" indent="-285750">
              <a:buFont typeface="Wingdings" pitchFamily="2" charset="2"/>
              <a:buChar char="q"/>
            </a:pPr>
            <a:r>
              <a:rPr lang="is-IS" sz="1800" noProof="1" smtClean="0"/>
              <a:t>Næst er að kanna hvaða QSL kort hafa þegar borist.</a:t>
            </a:r>
          </a:p>
          <a:p>
            <a:pPr marL="313182" indent="-285750">
              <a:buFont typeface="Wingdings" pitchFamily="2" charset="2"/>
              <a:buChar char="q"/>
            </a:pPr>
            <a:r>
              <a:rPr lang="is-IS" sz="1800" noProof="1" smtClean="0"/>
              <a:t>Þá er skoðað fyrir hvaða sambönd verði send „direct“ kort.</a:t>
            </a:r>
          </a:p>
          <a:p>
            <a:pPr marL="313182" indent="-285750">
              <a:buFont typeface="Wingdings" pitchFamily="2" charset="2"/>
              <a:buChar char="q"/>
            </a:pPr>
            <a:r>
              <a:rPr lang="is-IS" sz="1800" noProof="1" smtClean="0"/>
              <a:t>Einnig tekin eQSL  og LoTW staða (hafi menn þannig reikninga).</a:t>
            </a:r>
          </a:p>
          <a:p>
            <a:pPr marL="313182" indent="-285750">
              <a:buFont typeface="Wingdings" pitchFamily="2" charset="2"/>
              <a:buChar char="q"/>
            </a:pPr>
            <a:r>
              <a:rPr lang="is-IS" sz="1800" noProof="1" smtClean="0"/>
              <a:t>Loks, mjög mikilvægt: Uppsetning á </a:t>
            </a:r>
            <a:r>
              <a:rPr lang="is-IS" sz="1800" b="1" noProof="1" smtClean="0"/>
              <a:t>„tékklista“ </a:t>
            </a:r>
            <a:r>
              <a:rPr lang="is-IS" sz="1800" noProof="1" smtClean="0"/>
              <a:t>t.d. í Excel.</a:t>
            </a:r>
          </a:p>
          <a:p>
            <a:pPr marL="313182" indent="-285750">
              <a:buFont typeface="Wingdings" pitchFamily="2" charset="2"/>
              <a:buChar char="q"/>
            </a:pPr>
            <a:r>
              <a:rPr lang="is-IS" sz="1800" noProof="1" smtClean="0"/>
              <a:t>Síðan fara menn í loftið með nýju hugarfari, þ.e. </a:t>
            </a:r>
            <a:r>
              <a:rPr lang="is-IS" sz="1800" i="1" noProof="1" smtClean="0"/>
              <a:t>hvað vantar mig?</a:t>
            </a:r>
          </a:p>
          <a:p>
            <a:r>
              <a:rPr lang="is-IS" sz="1800" i="1" baseline="30000" dirty="0" smtClean="0"/>
              <a:t>1)</a:t>
            </a:r>
            <a:r>
              <a:rPr lang="is-IS" sz="1800" i="1" dirty="0" smtClean="0"/>
              <a:t> </a:t>
            </a:r>
            <a:r>
              <a:rPr lang="is-IS" sz="1200" dirty="0" smtClean="0"/>
              <a:t>GCR er skammstöfun fyrir </a:t>
            </a:r>
            <a:r>
              <a:rPr lang="is-IS" sz="1200" i="1" dirty="0" err="1" smtClean="0"/>
              <a:t>General</a:t>
            </a:r>
            <a:r>
              <a:rPr lang="is-IS" sz="1200" i="1" dirty="0" smtClean="0"/>
              <a:t> </a:t>
            </a:r>
            <a:r>
              <a:rPr lang="is-IS" sz="1200" i="1" dirty="0" err="1" smtClean="0"/>
              <a:t>Certification</a:t>
            </a:r>
            <a:r>
              <a:rPr lang="is-IS" sz="1200" i="1" dirty="0" smtClean="0"/>
              <a:t> </a:t>
            </a:r>
            <a:r>
              <a:rPr lang="is-IS" sz="1200" i="1" dirty="0" err="1" smtClean="0"/>
              <a:t>Rule</a:t>
            </a:r>
            <a:r>
              <a:rPr lang="is-IS" sz="1200" i="1" dirty="0" smtClean="0"/>
              <a:t>.</a:t>
            </a:r>
            <a:r>
              <a:rPr lang="is-IS" sz="1200" dirty="0" smtClean="0"/>
              <a:t> Á svokallaðan GCR lista eru skráðar upplýsingar um gild QSO sem radíóamatör ætlar að nota til að sækja um tiltekið viðurkenningaskjal. Listinn þarf að vera staðfestur sem réttur af tveimur leyfishöfum (sem bera saman uppl</a:t>
            </a:r>
            <a:r>
              <a:rPr lang="is-IS" sz="1200" dirty="0" smtClean="0"/>
              <a:t>ýsingar á QSL kortunum og á listanum).</a:t>
            </a:r>
            <a:r>
              <a:rPr lang="is-IS" sz="1200" dirty="0" smtClean="0"/>
              <a:t> GCR listinn er síðan sendur ásamt umsóknareyðublaði til útgefanda í stað QSL korta.</a:t>
            </a:r>
            <a:endParaRPr lang="is-IS" sz="1200" baseline="30000" dirty="0" smtClean="0"/>
          </a:p>
        </p:txBody>
      </p:sp>
      <p:sp>
        <p:nvSpPr>
          <p:cNvPr id="4" name="Slide Number Placeholder 3"/>
          <p:cNvSpPr>
            <a:spLocks noGrp="1"/>
          </p:cNvSpPr>
          <p:nvPr>
            <p:ph type="sldNum" sz="quarter" idx="12"/>
          </p:nvPr>
        </p:nvSpPr>
        <p:spPr/>
        <p:txBody>
          <a:bodyPr/>
          <a:lstStyle/>
          <a:p>
            <a:fld id="{5F08C5F5-CEE9-4F38-8F8D-20883261F7E0}" type="slidenum">
              <a:rPr lang="is-IS" smtClean="0"/>
              <a:t>9</a:t>
            </a:fld>
            <a:endParaRPr lang="is-I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720081" cy="144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5597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782</TotalTime>
  <Words>1556</Words>
  <Application>Microsoft Office PowerPoint</Application>
  <PresentationFormat>On-screen Show (4:3)</PresentationFormat>
  <Paragraphs>210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Solstice</vt:lpstr>
      <vt:lpstr>Viðurkenningarskjöl radíóamatöra</vt:lpstr>
      <vt:lpstr>Hvað eru viðurkenningarskjöl?</vt:lpstr>
      <vt:lpstr>Viðurkenningaskjöl til handa radíóamatörum tíðkast m.a... </vt:lpstr>
      <vt:lpstr>Viðurkenningaskjöl geta verið hvati þess, að...</vt:lpstr>
      <vt:lpstr>Hver eru þekktust?</vt:lpstr>
      <vt:lpstr>Þannig líta þau út...</vt:lpstr>
      <vt:lpstr>Ágætt er að vita, að...</vt:lpstr>
      <vt:lpstr>Viðurkenningaskjölin eru stolt hvers DX-manns...</vt:lpstr>
      <vt:lpstr>Hvernig er best að byrja</vt:lpstr>
      <vt:lpstr>a</vt:lpstr>
      <vt:lpstr>a</vt:lpstr>
      <vt:lpstr>Viðurkenningaskjöl Í.R.A. Frá vinstri, efri lína: The IRAA Award, Worked All Nordic Counries; Iceland on Six Meters Award Frá vinstri, neðri lína: The Iceland Award 2011, Í.R.A. Zone 40 Award, Í.R.A. JOTA Award Viðurkenningastjóri  Í.R.A.:  Brynjólfur Jónsson, TF5B.</vt:lpstr>
      <vt:lpstr>Viðurkenningaskjöl Í.R.A.  Í.R.A. Er meðal  110 landsfélaga radíóamatöra í heiminum sem bjóða viðurkenningaskjöl</vt:lpstr>
      <vt:lpstr>Áhugaverð viðurkenningaskjöl</vt:lpstr>
      <vt:lpstr>Eftirtalin gögn liggja frammi á prentuðu formi til dreifingar og...</vt:lpstr>
      <vt:lpstr>Nokkrar nytsamar vefslóðir...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Viðurkenningarskjöl radíóamatöra</dc:title>
  <dc:creator>Jónas</dc:creator>
  <cp:lastModifiedBy>Jónas</cp:lastModifiedBy>
  <cp:revision>232</cp:revision>
  <dcterms:created xsi:type="dcterms:W3CDTF">2012-10-29T10:05:34Z</dcterms:created>
  <dcterms:modified xsi:type="dcterms:W3CDTF">2012-11-03T21:31:12Z</dcterms:modified>
</cp:coreProperties>
</file>