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3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4" r:id="rId17"/>
    <p:sldId id="275" r:id="rId18"/>
    <p:sldId id="270" r:id="rId19"/>
    <p:sldId id="272" r:id="rId20"/>
    <p:sldId id="273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</p:sldIdLst>
  <p:sldSz cx="9144000" cy="6858000" type="screen4x3"/>
  <p:notesSz cx="6858000" cy="9144000"/>
  <p:defaultTextStyle>
    <a:defPPr>
      <a:defRPr lang="is-I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728" autoAdjust="0"/>
  </p:normalViewPr>
  <p:slideViewPr>
    <p:cSldViewPr>
      <p:cViewPr>
        <p:scale>
          <a:sx n="100" d="100"/>
          <a:sy n="100" d="100"/>
        </p:scale>
        <p:origin x="-294" y="-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1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s-I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F225B7-0758-4D33-81DE-BBB3FE5B8654}" type="datetimeFigureOut">
              <a:rPr lang="is-IS" smtClean="0"/>
              <a:pPr/>
              <a:t>28.4.2011</a:t>
            </a:fld>
            <a:endParaRPr lang="is-I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s-I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4359D9-4E1F-45E0-A68A-162128FA0D2E}" type="slidenum">
              <a:rPr lang="is-IS" smtClean="0"/>
              <a:pPr/>
              <a:t>‹#›</a:t>
            </a:fld>
            <a:endParaRPr lang="is-I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r>
              <a:rPr lang="is-IS" smtClean="0"/>
              <a:t>28.4.2011</a:t>
            </a:r>
            <a:endParaRPr lang="is-I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is-IS" smtClean="0"/>
              <a:t>Hugbúnaðar radíó</a:t>
            </a:r>
            <a:endParaRPr lang="is-I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FBE5D0CF-5757-4324-8E6C-2A82843C0DFC}" type="slidenum">
              <a:rPr lang="is-IS" smtClean="0"/>
              <a:pPr/>
              <a:t>‹#›</a:t>
            </a:fld>
            <a:endParaRPr lang="is-I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s-IS" smtClean="0"/>
              <a:t>28.4.2011</a:t>
            </a:r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/>
              <a:t>Hugbúnaðar radíó</a:t>
            </a:r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D0CF-5757-4324-8E6C-2A82843C0DFC}" type="slidenum">
              <a:rPr lang="is-IS" smtClean="0"/>
              <a:pPr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s-IS" smtClean="0"/>
              <a:t>28.4.2011</a:t>
            </a:r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/>
              <a:t>Hugbúnaðar radíó</a:t>
            </a:r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D0CF-5757-4324-8E6C-2A82843C0DFC}" type="slidenum">
              <a:rPr lang="is-IS" smtClean="0"/>
              <a:pPr/>
              <a:t>‹#›</a:t>
            </a:fld>
            <a:endParaRPr lang="is-I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23528" y="1268760"/>
            <a:ext cx="8229600" cy="4937760"/>
          </a:xfrm>
        </p:spPr>
        <p:txBody>
          <a:bodyPr/>
          <a:lstStyle>
            <a:lvl1pPr>
              <a:defRPr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>
              <a:defRPr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>
              <a:defRPr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>
              <a:defRPr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defRPr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is-IS" smtClean="0"/>
              <a:t>28.4.2011</a:t>
            </a:r>
            <a:endParaRPr lang="is-IS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fld id="{FBE5D0CF-5757-4324-8E6C-2A82843C0DFC}" type="slidenum">
              <a:rPr lang="is-IS" smtClean="0"/>
              <a:pPr/>
              <a:t>‹#›</a:t>
            </a:fld>
            <a:endParaRPr lang="is-I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algn="ctr"/>
            <a:r>
              <a:rPr lang="is-IS" smtClean="0"/>
              <a:t>Hugbúnaðar radíó</a:t>
            </a:r>
            <a:endParaRPr lang="is-IS"/>
          </a:p>
        </p:txBody>
      </p:sp>
      <p:pic>
        <p:nvPicPr>
          <p:cNvPr id="19" name="Picture 18" descr="IRA-logo-transparent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100392" y="260648"/>
            <a:ext cx="897107" cy="1842446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r>
              <a:rPr lang="is-IS" smtClean="0"/>
              <a:t>28.4.2011</a:t>
            </a:r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is-IS" smtClean="0"/>
              <a:t>Hugbúnaðar radíó</a:t>
            </a:r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FBE5D0CF-5757-4324-8E6C-2A82843C0DFC}" type="slidenum">
              <a:rPr lang="is-IS" smtClean="0"/>
              <a:pPr/>
              <a:t>‹#›</a:t>
            </a:fld>
            <a:endParaRPr lang="is-I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s-IS" smtClean="0"/>
              <a:t>28.4.2011</a:t>
            </a:r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/>
              <a:t>Hugbúnaðar radíó</a:t>
            </a:r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D0CF-5757-4324-8E6C-2A82843C0DFC}" type="slidenum">
              <a:rPr lang="is-IS" smtClean="0"/>
              <a:pPr/>
              <a:t>‹#›</a:t>
            </a:fld>
            <a:endParaRPr lang="is-I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s-IS" smtClean="0"/>
              <a:t>28.4.2011</a:t>
            </a:r>
            <a:endParaRPr lang="is-I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/>
              <a:t>Hugbúnaðar radíó</a:t>
            </a:r>
            <a:endParaRPr lang="is-I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D0CF-5757-4324-8E6C-2A82843C0DFC}" type="slidenum">
              <a:rPr lang="is-IS" smtClean="0"/>
              <a:pPr/>
              <a:t>‹#›</a:t>
            </a:fld>
            <a:endParaRPr lang="is-I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s-IS" smtClean="0"/>
              <a:t>28.4.2011</a:t>
            </a:r>
            <a:endParaRPr lang="is-I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/>
              <a:t>Hugbúnaðar radíó</a:t>
            </a:r>
            <a:endParaRPr lang="is-I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D0CF-5757-4324-8E6C-2A82843C0DFC}" type="slidenum">
              <a:rPr lang="is-IS" smtClean="0"/>
              <a:pPr/>
              <a:t>‹#›</a:t>
            </a:fld>
            <a:endParaRPr lang="is-I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s-IS" smtClean="0"/>
              <a:t>28.4.2011</a:t>
            </a:r>
            <a:endParaRPr lang="is-I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/>
              <a:t>Hugbúnaðar radíó</a:t>
            </a:r>
            <a:endParaRPr lang="is-I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D0CF-5757-4324-8E6C-2A82843C0DFC}" type="slidenum">
              <a:rPr lang="is-IS" smtClean="0"/>
              <a:pPr/>
              <a:t>‹#›</a:t>
            </a:fld>
            <a:endParaRPr lang="is-I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s-IS" smtClean="0"/>
              <a:t>28.4.2011</a:t>
            </a:r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/>
              <a:t>Hugbúnaðar radíó</a:t>
            </a:r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D0CF-5757-4324-8E6C-2A82843C0DFC}" type="slidenum">
              <a:rPr lang="is-IS" smtClean="0"/>
              <a:pPr/>
              <a:t>‹#›</a:t>
            </a:fld>
            <a:endParaRPr lang="is-I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s-IS" smtClean="0"/>
              <a:t>28.4.2011</a:t>
            </a:r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/>
              <a:t>Hugbúnaðar radíó</a:t>
            </a:r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D0CF-5757-4324-8E6C-2A82843C0DFC}" type="slidenum">
              <a:rPr lang="is-IS" smtClean="0"/>
              <a:pPr/>
              <a:t>‹#›</a:t>
            </a:fld>
            <a:endParaRPr lang="is-I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is-IS" smtClean="0"/>
              <a:t>28.4.2011</a:t>
            </a:r>
            <a:endParaRPr lang="is-I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is-IS" smtClean="0"/>
              <a:t>Hugbúnaðar radíó</a:t>
            </a:r>
            <a:endParaRPr lang="is-I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BE5D0CF-5757-4324-8E6C-2A82843C0DFC}" type="slidenum">
              <a:rPr lang="is-IS" smtClean="0"/>
              <a:pPr/>
              <a:t>‹#›</a:t>
            </a:fld>
            <a:endParaRPr lang="is-I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image" Target="../media/image16.png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7.bin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Relationship Id="rId9" Type="http://schemas.openxmlformats.org/officeDocument/2006/relationships/oleObject" Target="../embeddings/oleObject10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12.bin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dr-kits.net/" TargetMode="External"/><Relationship Id="rId2" Type="http://schemas.openxmlformats.org/officeDocument/2006/relationships/hyperlink" Target="http://www.funkamateur.de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2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hyperlink" Target="http://www.microtelecom.it/perseus/" TargetMode="External"/><Relationship Id="rId3" Type="http://schemas.openxmlformats.org/officeDocument/2006/relationships/hyperlink" Target="http://www.wirelessinnovation.org/" TargetMode="External"/><Relationship Id="rId7" Type="http://schemas.openxmlformats.org/officeDocument/2006/relationships/hyperlink" Target="http://www.ettusresearch.com/" TargetMode="External"/><Relationship Id="rId2" Type="http://schemas.openxmlformats.org/officeDocument/2006/relationships/hyperlink" Target="http://www.box73.de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gnuradio.org/redmine/wiki/gnuradio" TargetMode="External"/><Relationship Id="rId5" Type="http://schemas.openxmlformats.org/officeDocument/2006/relationships/hyperlink" Target="http://www.arrl.org/software-defined-radio" TargetMode="External"/><Relationship Id="rId4" Type="http://schemas.openxmlformats.org/officeDocument/2006/relationships/hyperlink" Target="http://openhpsdr.org/" TargetMode="Externa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lex-radio.com/" TargetMode="External"/><Relationship Id="rId2" Type="http://schemas.openxmlformats.org/officeDocument/2006/relationships/hyperlink" Target="http://www.sm5bsz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websdr.org/" TargetMode="External"/><Relationship Id="rId5" Type="http://schemas.openxmlformats.org/officeDocument/2006/relationships/hyperlink" Target="http://f4dan.free.fr/sdr_eng.html" TargetMode="External"/><Relationship Id="rId4" Type="http://schemas.openxmlformats.org/officeDocument/2006/relationships/hyperlink" Target="http://www.sdr-kits.net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Moores_law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is-IS" sz="4400" smtClean="0"/>
              <a:t>Hugbúnaðar Radíó = HR</a:t>
            </a:r>
            <a:br>
              <a:rPr lang="is-IS" sz="4400" smtClean="0"/>
            </a:br>
            <a:r>
              <a:rPr lang="is-IS" smtClean="0"/>
              <a:t>(</a:t>
            </a:r>
            <a:r>
              <a:rPr lang="is-IS" sz="2700" smtClean="0"/>
              <a:t>e. Software Defined Radio = SDR)</a:t>
            </a:r>
            <a:endParaRPr lang="is-IS" sz="270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s-IS" smtClean="0"/>
              <a:t>Sæmundur E. Þorsteinsson, TF3UA</a:t>
            </a:r>
            <a:endParaRPr lang="is-IS"/>
          </a:p>
        </p:txBody>
      </p:sp>
      <p:pic>
        <p:nvPicPr>
          <p:cNvPr id="4" name="Picture 3" descr="IRALOGO.T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79912" y="836712"/>
            <a:ext cx="1196330" cy="2304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s-IS" smtClean="0"/>
              <a:t>28.4.2011</a:t>
            </a:r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D0CF-5757-4324-8E6C-2A82843C0DFC}" type="slidenum">
              <a:rPr lang="is-IS" smtClean="0"/>
              <a:pPr/>
              <a:t>1</a:t>
            </a:fld>
            <a:endParaRPr lang="is-I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/>
              <a:t>Hugbúnaðar radíó</a:t>
            </a:r>
            <a:endParaRPr lang="is-I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smtClean="0"/>
              <a:t>“Super heterodyne” viðtæki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s-IS" smtClean="0"/>
              <a:t>28.4.2011</a:t>
            </a:r>
            <a:endParaRPr lang="is-I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E5D0CF-5757-4324-8E6C-2A82843C0DFC}" type="slidenum">
              <a:rPr lang="is-IS" smtClean="0"/>
              <a:pPr/>
              <a:t>10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algn="ctr"/>
            <a:r>
              <a:rPr lang="is-IS" smtClean="0"/>
              <a:t>Hugbúnaðar radíó</a:t>
            </a:r>
            <a:endParaRPr lang="is-IS"/>
          </a:p>
        </p:txBody>
      </p:sp>
      <p:pic>
        <p:nvPicPr>
          <p:cNvPr id="23556" name="Picture 4" descr="Z:\Saemi\ÍRA\superhe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060848"/>
            <a:ext cx="8934451" cy="37719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is-IS" smtClean="0"/>
              <a:t>Blandarinn (e. mixer) margfaldar saman merkin sem sett eru inn á hann</a:t>
            </a:r>
          </a:p>
          <a:p>
            <a:pPr lvl="1"/>
            <a:r>
              <a:rPr lang="is-IS" smtClean="0"/>
              <a:t>Ef þau eru sínus-sveiflur (eða kósínus) gefur hann út merki sem inniheldur summu tíðnanna og mismun þeirra</a:t>
            </a:r>
          </a:p>
          <a:p>
            <a:pPr lvl="1"/>
            <a:endParaRPr lang="is-IS" smtClean="0"/>
          </a:p>
          <a:p>
            <a:pPr lvl="1"/>
            <a:endParaRPr lang="is-IS" smtClean="0"/>
          </a:p>
          <a:p>
            <a:pPr lvl="1"/>
            <a:endParaRPr lang="is-IS" smtClean="0"/>
          </a:p>
          <a:p>
            <a:pPr lvl="1"/>
            <a:endParaRPr lang="is-IS" smtClean="0"/>
          </a:p>
          <a:p>
            <a:pPr lvl="1"/>
            <a:r>
              <a:rPr lang="is-IS" smtClean="0"/>
              <a:t>Nú er t.d.</a:t>
            </a:r>
            <a:br>
              <a:rPr lang="is-IS" smtClean="0"/>
            </a:br>
            <a:r>
              <a:rPr lang="is-IS" smtClean="0"/>
              <a:t>en þá verðum við að gæta okkur á því að á einhverri annarri merkistíðni gildir </a:t>
            </a:r>
            <a:endParaRPr lang="is-I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smtClean="0"/>
              <a:t>Spegiltíðnir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s-IS" smtClean="0"/>
              <a:t>28.4.2011</a:t>
            </a:r>
            <a:endParaRPr lang="is-I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E5D0CF-5757-4324-8E6C-2A82843C0DFC}" type="slidenum">
              <a:rPr lang="is-IS" smtClean="0"/>
              <a:pPr/>
              <a:t>11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algn="ctr"/>
            <a:r>
              <a:rPr lang="is-IS" smtClean="0"/>
              <a:t>Hugbúnaðar radíó</a:t>
            </a:r>
            <a:endParaRPr lang="is-I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4114800" y="3321050"/>
          <a:ext cx="914400" cy="215900"/>
        </p:xfrm>
        <a:graphic>
          <a:graphicData uri="http://schemas.openxmlformats.org/presentationml/2006/ole">
            <p:oleObj spid="_x0000_s24578" name="Equation" r:id="rId3" imgW="914400" imgH="215640" progId="Equation.3">
              <p:embed/>
            </p:oleObj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1187624" y="3068960"/>
          <a:ext cx="6923087" cy="1277938"/>
        </p:xfrm>
        <a:graphic>
          <a:graphicData uri="http://schemas.openxmlformats.org/presentationml/2006/ole">
            <p:oleObj spid="_x0000_s24579" name="Equation" r:id="rId4" imgW="3441600" imgH="634680" progId="Equation.3">
              <p:embed/>
            </p:oleObj>
          </a:graphicData>
        </a:graphic>
      </p:graphicFrame>
      <p:graphicFrame>
        <p:nvGraphicFramePr>
          <p:cNvPr id="24580" name="Object 4"/>
          <p:cNvGraphicFramePr>
            <a:graphicFrameLocks noChangeAspect="1"/>
          </p:cNvGraphicFramePr>
          <p:nvPr/>
        </p:nvGraphicFramePr>
        <p:xfrm>
          <a:off x="2555776" y="4797152"/>
          <a:ext cx="4341812" cy="460375"/>
        </p:xfrm>
        <a:graphic>
          <a:graphicData uri="http://schemas.openxmlformats.org/presentationml/2006/ole">
            <p:oleObj spid="_x0000_s24580" name="Equation" r:id="rId5" imgW="2158920" imgH="228600" progId="Equation.3">
              <p:embed/>
            </p:oleObj>
          </a:graphicData>
        </a:graphic>
      </p:graphicFrame>
      <p:graphicFrame>
        <p:nvGraphicFramePr>
          <p:cNvPr id="24581" name="Object 5"/>
          <p:cNvGraphicFramePr>
            <a:graphicFrameLocks noChangeAspect="1"/>
          </p:cNvGraphicFramePr>
          <p:nvPr/>
        </p:nvGraphicFramePr>
        <p:xfrm>
          <a:off x="2915816" y="5949280"/>
          <a:ext cx="4314825" cy="460375"/>
        </p:xfrm>
        <a:graphic>
          <a:graphicData uri="http://schemas.openxmlformats.org/presentationml/2006/ole">
            <p:oleObj spid="_x0000_s24581" name="Equation" r:id="rId6" imgW="214596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323528" y="1268760"/>
            <a:ext cx="8229600" cy="3024336"/>
          </a:xfrm>
        </p:spPr>
        <p:txBody>
          <a:bodyPr>
            <a:normAutofit fontScale="92500"/>
          </a:bodyPr>
          <a:lstStyle/>
          <a:p>
            <a:r>
              <a:rPr lang="is-IS" smtClean="0"/>
              <a:t>Ef S1 er merkið sem við viljum taka á móti er S2 spegilmerkið sem við viljum forðast. Það liggur “hinum megin” við millitíðnina og við getum síað það auðveldlega út ef millitíðnin er nægilega há</a:t>
            </a:r>
          </a:p>
          <a:p>
            <a:pPr lvl="1"/>
            <a:r>
              <a:rPr lang="is-IS" smtClean="0"/>
              <a:t>Bandhleypisía á inngangi, “preselector”</a:t>
            </a:r>
          </a:p>
          <a:p>
            <a:pPr lvl="1"/>
            <a:r>
              <a:rPr lang="is-IS" smtClean="0"/>
              <a:t>Ef millitíðnin er t.d. IF=9 MHz og við viljum taka við 14 MHz er VFO-tíðnin 5 MHz. Spegiltíðnin er þá 4 MHz. </a:t>
            </a:r>
          </a:p>
          <a:p>
            <a:pPr lvl="1"/>
            <a:endParaRPr lang="is-I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smtClean="0"/>
              <a:t>Spegiltíðnir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s-IS" smtClean="0"/>
              <a:t>28.4.2011</a:t>
            </a:r>
            <a:endParaRPr lang="is-I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E5D0CF-5757-4324-8E6C-2A82843C0DFC}" type="slidenum">
              <a:rPr lang="is-IS" smtClean="0"/>
              <a:pPr/>
              <a:t>12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algn="ctr"/>
            <a:r>
              <a:rPr lang="is-IS" smtClean="0"/>
              <a:t>Hugbúnaðar radíó</a:t>
            </a:r>
            <a:endParaRPr lang="is-IS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971600" y="5661248"/>
            <a:ext cx="74168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>
            <a:off x="5076056" y="5661248"/>
            <a:ext cx="1440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6948264" y="5661248"/>
            <a:ext cx="1440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>
            <a:off x="3203848" y="5661248"/>
            <a:ext cx="1440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588224" y="5805264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s-IS" smtClean="0"/>
              <a:t>14 MHz</a:t>
            </a:r>
            <a:endParaRPr lang="is-IS"/>
          </a:p>
        </p:txBody>
      </p:sp>
      <p:sp>
        <p:nvSpPr>
          <p:cNvPr id="14" name="TextBox 13"/>
          <p:cNvSpPr txBox="1"/>
          <p:nvPr/>
        </p:nvSpPr>
        <p:spPr>
          <a:xfrm>
            <a:off x="4716016" y="5805264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s-IS" smtClean="0"/>
              <a:t>9 MHz</a:t>
            </a:r>
            <a:endParaRPr lang="is-IS"/>
          </a:p>
        </p:txBody>
      </p:sp>
      <p:sp>
        <p:nvSpPr>
          <p:cNvPr id="15" name="TextBox 14"/>
          <p:cNvSpPr txBox="1"/>
          <p:nvPr/>
        </p:nvSpPr>
        <p:spPr>
          <a:xfrm>
            <a:off x="2843808" y="5805264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s-IS" smtClean="0"/>
              <a:t>4 MHz</a:t>
            </a:r>
            <a:endParaRPr lang="is-I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smtClean="0"/>
              <a:t>“Direct conversion” viðtæki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s-IS" smtClean="0"/>
              <a:t>28.4.2011</a:t>
            </a:r>
            <a:endParaRPr lang="is-I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E5D0CF-5757-4324-8E6C-2A82843C0DFC}" type="slidenum">
              <a:rPr lang="is-IS" smtClean="0"/>
              <a:pPr/>
              <a:t>13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algn="ctr"/>
            <a:r>
              <a:rPr lang="is-IS" smtClean="0"/>
              <a:t>Hugbúnaðar radíó</a:t>
            </a:r>
            <a:endParaRPr lang="is-IS"/>
          </a:p>
        </p:txBody>
      </p:sp>
      <p:sp>
        <p:nvSpPr>
          <p:cNvPr id="10" name="Content Placeholder 1"/>
          <p:cNvSpPr>
            <a:spLocks noGrp="1"/>
          </p:cNvSpPr>
          <p:nvPr>
            <p:ph sz="quarter" idx="1"/>
          </p:nvPr>
        </p:nvSpPr>
        <p:spPr>
          <a:xfrm>
            <a:off x="323528" y="1268760"/>
            <a:ext cx="8229600" cy="2592288"/>
          </a:xfrm>
        </p:spPr>
        <p:txBody>
          <a:bodyPr>
            <a:normAutofit lnSpcReduction="10000"/>
          </a:bodyPr>
          <a:lstStyle/>
          <a:p>
            <a:r>
              <a:rPr lang="is-IS" smtClean="0">
                <a:latin typeface="Verdana" pitchFamily="34" charset="0"/>
                <a:ea typeface="Verdana" pitchFamily="34" charset="0"/>
                <a:cs typeface="Verdana" pitchFamily="34" charset="0"/>
              </a:rPr>
              <a:t>Hendum út öllum millitíðnistigunum</a:t>
            </a:r>
          </a:p>
          <a:p>
            <a:pPr lvl="1"/>
            <a:r>
              <a:rPr lang="is-IS" smtClean="0">
                <a:latin typeface="Verdana" pitchFamily="34" charset="0"/>
                <a:ea typeface="Verdana" pitchFamily="34" charset="0"/>
                <a:cs typeface="Verdana" pitchFamily="34" charset="0"/>
              </a:rPr>
              <a:t>Dæmi: Viljum hlusta á 14,011 MHz CW-merki</a:t>
            </a:r>
          </a:p>
          <a:p>
            <a:pPr lvl="2"/>
            <a:r>
              <a:rPr lang="is-IS" smtClean="0">
                <a:latin typeface="Verdana" pitchFamily="34" charset="0"/>
                <a:ea typeface="Verdana" pitchFamily="34" charset="0"/>
                <a:cs typeface="Verdana" pitchFamily="34" charset="0"/>
              </a:rPr>
              <a:t>Stillum slagvakann (BFO) á 14010 og fáum 1 kHz tón</a:t>
            </a:r>
          </a:p>
          <a:p>
            <a:pPr lvl="2"/>
            <a:r>
              <a:rPr lang="is-IS" smtClean="0">
                <a:latin typeface="Verdana" pitchFamily="34" charset="0"/>
                <a:ea typeface="Verdana" pitchFamily="34" charset="0"/>
                <a:cs typeface="Verdana" pitchFamily="34" charset="0"/>
              </a:rPr>
              <a:t>Gallinn er sá að við heyrum líka allt sem fram fer á 14,009 MHz</a:t>
            </a:r>
          </a:p>
          <a:p>
            <a:pPr lvl="2"/>
            <a:r>
              <a:rPr lang="is-IS" smtClean="0"/>
              <a:t>Þetta er alveg óháð því hver bandbreidd hljóðtíðnisíunnar er </a:t>
            </a:r>
            <a:endParaRPr lang="is-IS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1"/>
            <a:endParaRPr lang="is-IS"/>
          </a:p>
        </p:txBody>
      </p:sp>
      <p:pic>
        <p:nvPicPr>
          <p:cNvPr id="25605" name="Picture 5" descr="Z:\Saemi\ÍRA\direct-conversion-transp.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9549" y="3573016"/>
            <a:ext cx="8934451" cy="37719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179512" y="1412776"/>
            <a:ext cx="8229600" cy="2160240"/>
          </a:xfrm>
        </p:spPr>
        <p:txBody>
          <a:bodyPr/>
          <a:lstStyle/>
          <a:p>
            <a:r>
              <a:rPr lang="is-IS" smtClean="0"/>
              <a:t>Algengasta hugsunin er sú að deyfa spegiltíðni með síum, en það er ekki hægt í “direct conversion” viðtækjum</a:t>
            </a:r>
          </a:p>
          <a:p>
            <a:r>
              <a:rPr lang="is-IS" smtClean="0"/>
              <a:t>Önnur leið er sú að deyfa spegiltíðni með fösunaraðferð </a:t>
            </a:r>
            <a:endParaRPr lang="is-I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smtClean="0"/>
              <a:t>Endurbætt “direct conversion” viðtæki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s-IS" smtClean="0"/>
              <a:t>28.4.2011</a:t>
            </a:r>
            <a:endParaRPr lang="is-I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E5D0CF-5757-4324-8E6C-2A82843C0DFC}" type="slidenum">
              <a:rPr lang="is-IS" smtClean="0"/>
              <a:pPr/>
              <a:t>14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algn="ctr"/>
            <a:r>
              <a:rPr lang="is-IS" smtClean="0"/>
              <a:t>Hugbúnaðar radíó</a:t>
            </a:r>
            <a:endParaRPr lang="is-I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323528" y="1268760"/>
            <a:ext cx="8229600" cy="1080120"/>
          </a:xfrm>
        </p:spPr>
        <p:txBody>
          <a:bodyPr/>
          <a:lstStyle/>
          <a:p>
            <a:r>
              <a:rPr lang="is-IS" smtClean="0"/>
              <a:t>Ein tegund af grundvallarviðtæki er kennd við AC5OG og er endurbætt DC-viðtæki</a:t>
            </a:r>
            <a:endParaRPr lang="is-I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smtClean="0"/>
              <a:t>Grundvallar HR-viðtæki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s-IS" smtClean="0"/>
              <a:t>28.4.2011</a:t>
            </a:r>
            <a:endParaRPr lang="is-I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E5D0CF-5757-4324-8E6C-2A82843C0DFC}" type="slidenum">
              <a:rPr lang="is-IS" smtClean="0"/>
              <a:pPr/>
              <a:t>15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algn="ctr"/>
            <a:r>
              <a:rPr lang="is-IS" smtClean="0"/>
              <a:t>Hugbúnaðar radíó</a:t>
            </a:r>
            <a:endParaRPr lang="is-IS"/>
          </a:p>
        </p:txBody>
      </p:sp>
      <p:pic>
        <p:nvPicPr>
          <p:cNvPr id="28675" name="Picture 3" descr="Z:\Saemi\ÍRA\AC5O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3356992"/>
            <a:ext cx="8296276" cy="29337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smtClean="0"/>
              <a:t>AC5OG viðtækið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s-IS" smtClean="0"/>
              <a:t>28.4.2011</a:t>
            </a:r>
            <a:endParaRPr lang="is-I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E5D0CF-5757-4324-8E6C-2A82843C0DFC}" type="slidenum">
              <a:rPr lang="is-IS" smtClean="0"/>
              <a:pPr/>
              <a:t>16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algn="ctr"/>
            <a:r>
              <a:rPr lang="is-IS" smtClean="0"/>
              <a:t>Hugbúnaðar radíó</a:t>
            </a:r>
            <a:endParaRPr lang="is-IS"/>
          </a:p>
        </p:txBody>
      </p:sp>
      <p:pic>
        <p:nvPicPr>
          <p:cNvPr id="7" name="Picture 13" descr="M:\Saemi\ÍRA\SDR\AC5O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1988840"/>
            <a:ext cx="8296275" cy="2933700"/>
          </a:xfrm>
          <a:prstGeom prst="rect">
            <a:avLst/>
          </a:prstGeom>
          <a:noFill/>
        </p:spPr>
      </p:pic>
      <p:graphicFrame>
        <p:nvGraphicFramePr>
          <p:cNvPr id="55298" name="Object 2"/>
          <p:cNvGraphicFramePr>
            <a:graphicFrameLocks noChangeAspect="1"/>
          </p:cNvGraphicFramePr>
          <p:nvPr/>
        </p:nvGraphicFramePr>
        <p:xfrm>
          <a:off x="107504" y="3501008"/>
          <a:ext cx="1937205" cy="720080"/>
        </p:xfrm>
        <a:graphic>
          <a:graphicData uri="http://schemas.openxmlformats.org/presentationml/2006/ole">
            <p:oleObj spid="_x0000_s55298" name="Equation" r:id="rId4" imgW="1066680" imgH="457200" progId="Equation.3">
              <p:embed/>
            </p:oleObj>
          </a:graphicData>
        </a:graphic>
      </p:graphicFrame>
      <p:graphicFrame>
        <p:nvGraphicFramePr>
          <p:cNvPr id="55299" name="Object 3"/>
          <p:cNvGraphicFramePr>
            <a:graphicFrameLocks noChangeAspect="1"/>
          </p:cNvGraphicFramePr>
          <p:nvPr/>
        </p:nvGraphicFramePr>
        <p:xfrm>
          <a:off x="1547665" y="1196752"/>
          <a:ext cx="2863850" cy="874830"/>
        </p:xfrm>
        <a:graphic>
          <a:graphicData uri="http://schemas.openxmlformats.org/presentationml/2006/ole">
            <p:oleObj spid="_x0000_s55299" name="Equation" r:id="rId5" imgW="2120760" imgH="634680" progId="Equation.3">
              <p:embed/>
            </p:oleObj>
          </a:graphicData>
        </a:graphic>
      </p:graphicFrame>
      <p:graphicFrame>
        <p:nvGraphicFramePr>
          <p:cNvPr id="55300" name="Object 4"/>
          <p:cNvGraphicFramePr>
            <a:graphicFrameLocks noChangeAspect="1"/>
          </p:cNvGraphicFramePr>
          <p:nvPr/>
        </p:nvGraphicFramePr>
        <p:xfrm>
          <a:off x="2049463" y="5013325"/>
          <a:ext cx="2555875" cy="863600"/>
        </p:xfrm>
        <a:graphic>
          <a:graphicData uri="http://schemas.openxmlformats.org/presentationml/2006/ole">
            <p:oleObj spid="_x0000_s55300" name="Equation" r:id="rId6" imgW="2070000" imgH="634680" progId="Equation.3">
              <p:embed/>
            </p:oleObj>
          </a:graphicData>
        </a:graphic>
      </p:graphicFrame>
      <p:cxnSp>
        <p:nvCxnSpPr>
          <p:cNvPr id="12" name="Straight Arrow Connector 11"/>
          <p:cNvCxnSpPr/>
          <p:nvPr/>
        </p:nvCxnSpPr>
        <p:spPr>
          <a:xfrm rot="16200000" flipH="1">
            <a:off x="4247964" y="1952836"/>
            <a:ext cx="576064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3347864" y="3933056"/>
            <a:ext cx="1584176" cy="12961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5301" name="Object 5"/>
          <p:cNvGraphicFramePr>
            <a:graphicFrameLocks noChangeAspect="1"/>
          </p:cNvGraphicFramePr>
          <p:nvPr/>
        </p:nvGraphicFramePr>
        <p:xfrm>
          <a:off x="4788024" y="1196752"/>
          <a:ext cx="2987764" cy="648072"/>
        </p:xfrm>
        <a:graphic>
          <a:graphicData uri="http://schemas.openxmlformats.org/presentationml/2006/ole">
            <p:oleObj spid="_x0000_s55301" name="Equation" r:id="rId7" imgW="1574640" imgH="393480" progId="Equation.3">
              <p:embed/>
            </p:oleObj>
          </a:graphicData>
        </a:graphic>
      </p:graphicFrame>
      <p:cxnSp>
        <p:nvCxnSpPr>
          <p:cNvPr id="17" name="Straight Arrow Connector 16"/>
          <p:cNvCxnSpPr/>
          <p:nvPr/>
        </p:nvCxnSpPr>
        <p:spPr>
          <a:xfrm rot="5400000">
            <a:off x="6264188" y="2096852"/>
            <a:ext cx="50405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5302" name="Object 6"/>
          <p:cNvGraphicFramePr>
            <a:graphicFrameLocks noChangeAspect="1"/>
          </p:cNvGraphicFramePr>
          <p:nvPr/>
        </p:nvGraphicFramePr>
        <p:xfrm>
          <a:off x="5235575" y="4508500"/>
          <a:ext cx="3635375" cy="1081088"/>
        </p:xfrm>
        <a:graphic>
          <a:graphicData uri="http://schemas.openxmlformats.org/presentationml/2006/ole">
            <p:oleObj spid="_x0000_s55302" name="Equation" r:id="rId8" imgW="2374560" imgH="812520" progId="Equation.3">
              <p:embed/>
            </p:oleObj>
          </a:graphicData>
        </a:graphic>
      </p:graphicFrame>
      <p:cxnSp>
        <p:nvCxnSpPr>
          <p:cNvPr id="20" name="Straight Arrow Connector 19"/>
          <p:cNvCxnSpPr/>
          <p:nvPr/>
        </p:nvCxnSpPr>
        <p:spPr>
          <a:xfrm rot="5400000" flipH="1" flipV="1">
            <a:off x="6192974" y="4256298"/>
            <a:ext cx="50405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5303" name="Object 7"/>
          <p:cNvGraphicFramePr>
            <a:graphicFrameLocks noChangeAspect="1"/>
          </p:cNvGraphicFramePr>
          <p:nvPr/>
        </p:nvGraphicFramePr>
        <p:xfrm>
          <a:off x="2808288" y="4292600"/>
          <a:ext cx="1204912" cy="376238"/>
        </p:xfrm>
        <a:graphic>
          <a:graphicData uri="http://schemas.openxmlformats.org/presentationml/2006/ole">
            <p:oleObj spid="_x0000_s55303" name="Equation" r:id="rId9" imgW="634680" imgH="228600" progId="Equation.3">
              <p:embed/>
            </p:oleObj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5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5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5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5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5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5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55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55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55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55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53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53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53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53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s-IS" smtClean="0"/>
              <a:t>Nú eru I- og Q-merkin sett inn á A/D-breytu og gerð stafræn</a:t>
            </a:r>
          </a:p>
          <a:p>
            <a:pPr lvl="1"/>
            <a:r>
              <a:rPr lang="is-IS" smtClean="0"/>
              <a:t>Síðan er Q merkinu seinkað um 90° (með hugbúnaði) og merkin eru lögð saman eða dregin hvort frá öðru</a:t>
            </a:r>
          </a:p>
          <a:p>
            <a:pPr lvl="1"/>
            <a:endParaRPr lang="is-IS" smtClean="0"/>
          </a:p>
          <a:p>
            <a:pPr lvl="1"/>
            <a:endParaRPr lang="is-IS" smtClean="0"/>
          </a:p>
          <a:p>
            <a:pPr lvl="1"/>
            <a:endParaRPr lang="is-IS" smtClean="0"/>
          </a:p>
          <a:p>
            <a:pPr lvl="1"/>
            <a:r>
              <a:rPr lang="is-IS" smtClean="0"/>
              <a:t>Q(t) seinkað um 90°</a:t>
            </a:r>
          </a:p>
          <a:p>
            <a:pPr lvl="1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smtClean="0"/>
              <a:t>AC5OG viðtækið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s-IS" smtClean="0"/>
              <a:t>28.4.2011</a:t>
            </a:r>
            <a:endParaRPr lang="is-I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E5D0CF-5757-4324-8E6C-2A82843C0DFC}" type="slidenum">
              <a:rPr lang="is-IS" smtClean="0"/>
              <a:pPr/>
              <a:t>17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algn="ctr"/>
            <a:r>
              <a:rPr lang="is-IS" smtClean="0"/>
              <a:t>Hugbúnaðar radíó</a:t>
            </a:r>
            <a:endParaRPr lang="is-IS"/>
          </a:p>
        </p:txBody>
      </p:sp>
      <p:graphicFrame>
        <p:nvGraphicFramePr>
          <p:cNvPr id="56322" name="Object 2"/>
          <p:cNvGraphicFramePr>
            <a:graphicFrameLocks noChangeAspect="1"/>
          </p:cNvGraphicFramePr>
          <p:nvPr/>
        </p:nvGraphicFramePr>
        <p:xfrm>
          <a:off x="2219325" y="3500438"/>
          <a:ext cx="4948238" cy="865187"/>
        </p:xfrm>
        <a:graphic>
          <a:graphicData uri="http://schemas.openxmlformats.org/presentationml/2006/ole">
            <p:oleObj spid="_x0000_s56322" name="Equation" r:id="rId3" imgW="1955520" imgH="393480" progId="Equation.3">
              <p:embed/>
            </p:oleObj>
          </a:graphicData>
        </a:graphic>
      </p:graphicFrame>
      <p:graphicFrame>
        <p:nvGraphicFramePr>
          <p:cNvPr id="56323" name="Object 3"/>
          <p:cNvGraphicFramePr>
            <a:graphicFrameLocks noChangeAspect="1"/>
          </p:cNvGraphicFramePr>
          <p:nvPr/>
        </p:nvGraphicFramePr>
        <p:xfrm>
          <a:off x="1331640" y="5013176"/>
          <a:ext cx="5911850" cy="865188"/>
        </p:xfrm>
        <a:graphic>
          <a:graphicData uri="http://schemas.openxmlformats.org/presentationml/2006/ole">
            <p:oleObj spid="_x0000_s56323" name="Equation" r:id="rId4" imgW="233676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is-IS" smtClean="0"/>
          </a:p>
          <a:p>
            <a:r>
              <a:rPr lang="is-IS" smtClean="0"/>
              <a:t>Hvers vegna smíða menn ekki svona DC-viðtæki með hefðbundinni tækni?</a:t>
            </a:r>
          </a:p>
          <a:p>
            <a:pPr lvl="1"/>
            <a:r>
              <a:rPr lang="is-IS" smtClean="0"/>
              <a:t>Með hliðrænni tækni er ekki hægt að byggja 90° fasaseinkunarliði sem ná yfir stórt tíðnisvið</a:t>
            </a:r>
          </a:p>
          <a:p>
            <a:pPr lvl="1"/>
            <a:r>
              <a:rPr lang="is-IS" smtClean="0"/>
              <a:t>Með stafrænni tækni er auðvelt að byggja 90° fasaseinkara sem nær yfir stórt tíðnisvið</a:t>
            </a:r>
          </a:p>
          <a:p>
            <a:pPr lvl="2"/>
            <a:r>
              <a:rPr lang="is-IS" smtClean="0"/>
              <a:t>Hilbert varpari (Hilbert transformer) </a:t>
            </a:r>
            <a:endParaRPr lang="is-I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smtClean="0"/>
              <a:t>Endurbætt “direct conversion” viðtæki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s-IS" smtClean="0"/>
              <a:t>28.4.2011</a:t>
            </a:r>
            <a:endParaRPr lang="is-I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E5D0CF-5757-4324-8E6C-2A82843C0DFC}" type="slidenum">
              <a:rPr lang="is-IS" smtClean="0"/>
              <a:pPr/>
              <a:t>18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algn="ctr"/>
            <a:r>
              <a:rPr lang="is-IS" smtClean="0"/>
              <a:t>Hugbúnaðar radíó</a:t>
            </a:r>
            <a:endParaRPr lang="is-I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s-IS" smtClean="0"/>
              <a:t>Þarna koma m.a. fyrir </a:t>
            </a:r>
          </a:p>
          <a:p>
            <a:pPr lvl="1"/>
            <a:r>
              <a:rPr lang="is-IS" smtClean="0"/>
              <a:t>A/D-breytur – breyta hliðrænu í stafrænt merki</a:t>
            </a:r>
          </a:p>
          <a:p>
            <a:pPr lvl="1"/>
            <a:r>
              <a:rPr lang="is-IS" smtClean="0"/>
              <a:t>fs er söfnunartíðnin</a:t>
            </a:r>
          </a:p>
          <a:p>
            <a:r>
              <a:rPr lang="is-IS" smtClean="0"/>
              <a:t>A/D breytur</a:t>
            </a:r>
          </a:p>
          <a:p>
            <a:pPr lvl="1"/>
            <a:r>
              <a:rPr lang="is-IS" smtClean="0"/>
              <a:t>Hægt að nota A/D-breytur á hljóðkorti í PC-tölvu</a:t>
            </a:r>
          </a:p>
          <a:p>
            <a:pPr lvl="1"/>
            <a:r>
              <a:rPr lang="is-IS" smtClean="0"/>
              <a:t>Stafræna merkið getur aldrei náð nákvæmlega sama gildi og hliðræna merkið hefur</a:t>
            </a:r>
          </a:p>
          <a:p>
            <a:pPr lvl="2"/>
            <a:r>
              <a:rPr lang="is-IS" smtClean="0"/>
              <a:t>Þetta kemur fram skekkja sem verður að suði og er nefnt</a:t>
            </a:r>
          </a:p>
          <a:p>
            <a:pPr lvl="2"/>
            <a:r>
              <a:rPr lang="is-IS" smtClean="0"/>
              <a:t>Skömmtunarsuð (e. quantisation noise)</a:t>
            </a:r>
          </a:p>
          <a:p>
            <a:pPr lvl="2"/>
            <a:r>
              <a:rPr lang="is-IS" smtClean="0"/>
              <a:t>Hægt að leiða út að “Signal to Quantisation Noise Ratio”</a:t>
            </a:r>
          </a:p>
          <a:p>
            <a:pPr lvl="2"/>
            <a:endParaRPr lang="is-IS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smtClean="0"/>
              <a:t>A/D-breytur og skömmtunarsuð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s-IS" smtClean="0"/>
              <a:t>28.4.2011</a:t>
            </a:r>
            <a:endParaRPr lang="is-I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E5D0CF-5757-4324-8E6C-2A82843C0DFC}" type="slidenum">
              <a:rPr lang="is-IS" smtClean="0"/>
              <a:pPr/>
              <a:t>19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algn="ctr"/>
            <a:r>
              <a:rPr lang="is-IS" smtClean="0"/>
              <a:t>Hugbúnaðar radíó</a:t>
            </a:r>
            <a:endParaRPr lang="is-I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2843808" y="5733256"/>
          <a:ext cx="3561432" cy="491232"/>
        </p:xfrm>
        <a:graphic>
          <a:graphicData uri="http://schemas.openxmlformats.org/presentationml/2006/ole">
            <p:oleObj spid="_x0000_s30722" name="Equation" r:id="rId3" imgW="1473120" imgH="203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/>
          <a:lstStyle/>
          <a:p>
            <a:r>
              <a:rPr lang="is-IS" smtClean="0"/>
              <a:t>Yfirlit</a:t>
            </a:r>
            <a:endParaRPr lang="is-I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is-IS" sz="2400" smtClean="0">
                <a:latin typeface="Verdana" pitchFamily="34" charset="0"/>
                <a:ea typeface="Verdana" pitchFamily="34" charset="0"/>
                <a:cs typeface="Verdana" pitchFamily="34" charset="0"/>
              </a:rPr>
              <a:t>Almenn tækniþróun undanfarinna áratuga</a:t>
            </a:r>
          </a:p>
          <a:p>
            <a:pPr lvl="1"/>
            <a:r>
              <a:rPr lang="is-IS" sz="2000" smtClean="0">
                <a:latin typeface="Verdana" pitchFamily="34" charset="0"/>
                <a:ea typeface="Verdana" pitchFamily="34" charset="0"/>
                <a:cs typeface="Verdana" pitchFamily="34" charset="0"/>
              </a:rPr>
              <a:t>Þróun í </a:t>
            </a:r>
          </a:p>
          <a:p>
            <a:pPr lvl="2"/>
            <a:r>
              <a:rPr lang="is-IS" sz="1800" smtClean="0">
                <a:latin typeface="Verdana" pitchFamily="34" charset="0"/>
                <a:ea typeface="Verdana" pitchFamily="34" charset="0"/>
                <a:cs typeface="Verdana" pitchFamily="34" charset="0"/>
              </a:rPr>
              <a:t>rafeindatækni</a:t>
            </a:r>
          </a:p>
          <a:p>
            <a:pPr lvl="2"/>
            <a:r>
              <a:rPr lang="is-IS" sz="1800" smtClean="0">
                <a:latin typeface="Verdana" pitchFamily="34" charset="0"/>
                <a:ea typeface="Verdana" pitchFamily="34" charset="0"/>
                <a:cs typeface="Verdana" pitchFamily="34" charset="0"/>
              </a:rPr>
              <a:t>tölvutækni</a:t>
            </a:r>
          </a:p>
          <a:p>
            <a:pPr lvl="2"/>
            <a:r>
              <a:rPr lang="is-IS" sz="1800" smtClean="0">
                <a:latin typeface="Verdana" pitchFamily="34" charset="0"/>
                <a:ea typeface="Verdana" pitchFamily="34" charset="0"/>
                <a:cs typeface="Verdana" pitchFamily="34" charset="0"/>
              </a:rPr>
              <a:t>radíótækni</a:t>
            </a:r>
          </a:p>
          <a:p>
            <a:r>
              <a:rPr lang="is-IS" sz="2400" smtClean="0">
                <a:latin typeface="Verdana" pitchFamily="34" charset="0"/>
                <a:ea typeface="Verdana" pitchFamily="34" charset="0"/>
                <a:cs typeface="Verdana" pitchFamily="34" charset="0"/>
              </a:rPr>
              <a:t>Hefðbundin hliðræn (e. analogue) merkjavinnsla</a:t>
            </a:r>
          </a:p>
          <a:p>
            <a:pPr lvl="1"/>
            <a:r>
              <a:rPr lang="is-IS" sz="2000" smtClean="0">
                <a:latin typeface="Verdana" pitchFamily="34" charset="0"/>
                <a:ea typeface="Verdana" pitchFamily="34" charset="0"/>
                <a:cs typeface="Verdana" pitchFamily="34" charset="0"/>
              </a:rPr>
              <a:t>Dæmi um viðtæki</a:t>
            </a:r>
          </a:p>
          <a:p>
            <a:pPr lvl="2"/>
            <a:r>
              <a:rPr lang="is-IS" sz="1700" smtClean="0"/>
              <a:t>“Super heterodyne”</a:t>
            </a:r>
          </a:p>
          <a:p>
            <a:pPr lvl="2"/>
            <a:r>
              <a:rPr lang="is-IS" sz="1700" smtClean="0">
                <a:latin typeface="Verdana" pitchFamily="34" charset="0"/>
                <a:ea typeface="Verdana" pitchFamily="34" charset="0"/>
                <a:cs typeface="Verdana" pitchFamily="34" charset="0"/>
              </a:rPr>
              <a:t>“Direct conversion”</a:t>
            </a:r>
          </a:p>
          <a:p>
            <a:r>
              <a:rPr lang="is-IS" smtClean="0"/>
              <a:t>I/Q merkjavinnsla</a:t>
            </a:r>
            <a:endParaRPr lang="is-IS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is-IS" smtClean="0"/>
              <a:t>Íhlutir hugbúnaðar radíós</a:t>
            </a:r>
          </a:p>
          <a:p>
            <a:pPr lvl="1"/>
            <a:r>
              <a:rPr lang="is-IS" smtClean="0"/>
              <a:t>SSB-skynjarar og -gjafar</a:t>
            </a:r>
          </a:p>
          <a:p>
            <a:pPr lvl="1"/>
            <a:r>
              <a:rPr lang="is-IS" smtClean="0"/>
              <a:t>DDS</a:t>
            </a:r>
          </a:p>
          <a:p>
            <a:pPr lvl="1"/>
            <a:endParaRPr lang="is-IS" smtClean="0"/>
          </a:p>
          <a:p>
            <a:endParaRPr lang="is-IS" smtClean="0"/>
          </a:p>
          <a:p>
            <a:pPr lvl="1"/>
            <a:endParaRPr lang="is-IS" smtClean="0"/>
          </a:p>
          <a:p>
            <a:pPr lvl="2">
              <a:buNone/>
            </a:pPr>
            <a:endParaRPr lang="is-I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s-IS" smtClean="0"/>
              <a:t>28.4.2011</a:t>
            </a:r>
            <a:endParaRPr lang="is-I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E5D0CF-5757-4324-8E6C-2A82843C0DFC}" type="slidenum">
              <a:rPr lang="is-IS" smtClean="0"/>
              <a:pPr/>
              <a:t>2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algn="ctr"/>
            <a:r>
              <a:rPr lang="is-IS" smtClean="0"/>
              <a:t>Hugbúnaðar radíó</a:t>
            </a:r>
            <a:endParaRPr lang="is-I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/>
          <p:cNvSpPr>
            <a:spLocks noGrp="1"/>
          </p:cNvSpPr>
          <p:nvPr>
            <p:ph sz="quarter" idx="1"/>
          </p:nvPr>
        </p:nvSpPr>
        <p:spPr>
          <a:xfrm>
            <a:off x="323528" y="4797152"/>
            <a:ext cx="8229600" cy="1584176"/>
          </a:xfrm>
        </p:spPr>
        <p:txBody>
          <a:bodyPr>
            <a:normAutofit fontScale="85000" lnSpcReduction="20000"/>
          </a:bodyPr>
          <a:lstStyle/>
          <a:p>
            <a:r>
              <a:rPr lang="is-IS" sz="2400" smtClean="0"/>
              <a:t>Með 16 bita A/D-breytu gefur þetta 97,6 dB</a:t>
            </a:r>
          </a:p>
          <a:p>
            <a:r>
              <a:rPr lang="is-IS" sz="2400" smtClean="0"/>
              <a:t>Með 24 bita A/D-beytu gefur þetta  145,7 dB</a:t>
            </a:r>
          </a:p>
          <a:p>
            <a:r>
              <a:rPr lang="is-IS" sz="2400" smtClean="0"/>
              <a:t>Mælt er með að nota 24 bita A/D-breytur í HR sem byggjast á DC-viðtækjum</a:t>
            </a:r>
          </a:p>
          <a:p>
            <a:pPr lvl="1"/>
            <a:r>
              <a:rPr lang="is-IS" sz="2100" smtClean="0"/>
              <a:t>Mörg hljóðkort eru með 24 bita breytum</a:t>
            </a:r>
          </a:p>
          <a:p>
            <a:endParaRPr lang="is-I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smtClean="0"/>
              <a:t>Skömmtunarskekkja - suð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s-IS" smtClean="0"/>
              <a:t>28.4.2011</a:t>
            </a:r>
            <a:endParaRPr lang="is-I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E5D0CF-5757-4324-8E6C-2A82843C0DFC}" type="slidenum">
              <a:rPr lang="is-IS" smtClean="0"/>
              <a:pPr/>
              <a:t>20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algn="ctr"/>
            <a:r>
              <a:rPr lang="is-IS" smtClean="0"/>
              <a:t>Hugbúnaðar radíó</a:t>
            </a:r>
            <a:endParaRPr lang="is-IS"/>
          </a:p>
        </p:txBody>
      </p:sp>
      <p:pic>
        <p:nvPicPr>
          <p:cNvPr id="29698" name="Picture 2" descr="Z:\Saemi\ÍRA\skömmtunarskekkj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1268760"/>
            <a:ext cx="5328592" cy="374187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323528" y="1268760"/>
            <a:ext cx="8229600" cy="1584176"/>
          </a:xfrm>
        </p:spPr>
        <p:txBody>
          <a:bodyPr>
            <a:normAutofit fontScale="85000" lnSpcReduction="10000"/>
          </a:bodyPr>
          <a:lstStyle/>
          <a:p>
            <a:r>
              <a:rPr lang="is-IS" smtClean="0"/>
              <a:t>Auðvelt er að búa til hvers kyns radíó-íhluti með HR</a:t>
            </a:r>
          </a:p>
          <a:p>
            <a:r>
              <a:rPr lang="is-IS" smtClean="0"/>
              <a:t>Oft þurfa menn aðeins að sækja viðeigandi hugbúnað</a:t>
            </a:r>
          </a:p>
          <a:p>
            <a:r>
              <a:rPr lang="is-IS" smtClean="0"/>
              <a:t>Dæmi: SSB-gjafi</a:t>
            </a:r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smtClean="0"/>
              <a:t>Íhlutir HR – SSB-gjafi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s-IS" smtClean="0"/>
              <a:t>28.4.2011</a:t>
            </a:r>
            <a:endParaRPr lang="is-I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E5D0CF-5757-4324-8E6C-2A82843C0DFC}" type="slidenum">
              <a:rPr lang="is-IS" smtClean="0"/>
              <a:pPr/>
              <a:t>21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algn="ctr"/>
            <a:r>
              <a:rPr lang="is-IS" smtClean="0"/>
              <a:t>Hugbúnaðar radíó</a:t>
            </a:r>
            <a:endParaRPr lang="is-IS"/>
          </a:p>
        </p:txBody>
      </p:sp>
      <p:pic>
        <p:nvPicPr>
          <p:cNvPr id="57347" name="Picture 3" descr="M:\Saemi\ÍRA\SDR\SSB-gjafi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2348880"/>
            <a:ext cx="8294172" cy="37444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323528" y="1268760"/>
            <a:ext cx="8229600" cy="1080120"/>
          </a:xfrm>
        </p:spPr>
        <p:txBody>
          <a:bodyPr/>
          <a:lstStyle/>
          <a:p>
            <a:r>
              <a:rPr lang="is-IS" smtClean="0"/>
              <a:t>ISB = Independent Sideband</a:t>
            </a:r>
          </a:p>
          <a:p>
            <a:pPr lvl="1"/>
            <a:r>
              <a:rPr lang="is-IS" smtClean="0"/>
              <a:t>Getum sent óháð merki á hvoru hliðarbandi</a:t>
            </a:r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smtClean="0"/>
              <a:t>Íhlutir HR – ISB-gjafi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s-IS" smtClean="0"/>
              <a:t>28.4.2011</a:t>
            </a:r>
            <a:endParaRPr lang="is-I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E5D0CF-5757-4324-8E6C-2A82843C0DFC}" type="slidenum">
              <a:rPr lang="is-IS" smtClean="0"/>
              <a:pPr/>
              <a:t>22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algn="ctr"/>
            <a:r>
              <a:rPr lang="is-IS" smtClean="0"/>
              <a:t>Hugbúnaðar radíó</a:t>
            </a:r>
            <a:endParaRPr lang="is-IS"/>
          </a:p>
        </p:txBody>
      </p:sp>
      <p:pic>
        <p:nvPicPr>
          <p:cNvPr id="58370" name="Picture 2" descr="M:\Saemi\ÍRA\SDR\ISB-gjafi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204864"/>
            <a:ext cx="8971933" cy="38884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smtClean="0"/>
              <a:t>HR-íhlutir – SSB afmótari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s-IS" smtClean="0"/>
              <a:t>28.4.2011</a:t>
            </a:r>
            <a:endParaRPr lang="is-I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E5D0CF-5757-4324-8E6C-2A82843C0DFC}" type="slidenum">
              <a:rPr lang="is-IS" smtClean="0"/>
              <a:pPr/>
              <a:t>23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algn="ctr"/>
            <a:r>
              <a:rPr lang="is-IS" smtClean="0"/>
              <a:t>Hugbúnaðar radíó</a:t>
            </a:r>
            <a:endParaRPr lang="is-IS"/>
          </a:p>
        </p:txBody>
      </p:sp>
      <p:pic>
        <p:nvPicPr>
          <p:cNvPr id="59395" name="Picture 3" descr="M:\Saemi\ÍRA\SDR\ssb-afmótari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98739" y="1988840"/>
            <a:ext cx="9327961" cy="40324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smtClean="0"/>
              <a:t>HR-íhlutir – AM afmótari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s-IS" smtClean="0"/>
              <a:t>28.4.2011</a:t>
            </a:r>
            <a:endParaRPr lang="is-I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E5D0CF-5757-4324-8E6C-2A82843C0DFC}" type="slidenum">
              <a:rPr lang="is-IS" smtClean="0"/>
              <a:pPr/>
              <a:t>24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algn="ctr"/>
            <a:r>
              <a:rPr lang="is-IS" smtClean="0"/>
              <a:t>Hugbúnaðar radíó</a:t>
            </a:r>
            <a:endParaRPr lang="is-IS"/>
          </a:p>
        </p:txBody>
      </p:sp>
      <p:pic>
        <p:nvPicPr>
          <p:cNvPr id="60419" name="Picture 3" descr="M:\Saemi\ÍRA\SDR\AM-afmótari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276872"/>
            <a:ext cx="8964488" cy="382388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323528" y="1268760"/>
            <a:ext cx="8229600" cy="2088232"/>
          </a:xfrm>
        </p:spPr>
        <p:txBody>
          <a:bodyPr>
            <a:normAutofit fontScale="62500" lnSpcReduction="20000"/>
          </a:bodyPr>
          <a:lstStyle/>
          <a:p>
            <a:r>
              <a:rPr lang="is-IS" smtClean="0"/>
              <a:t>DDS = Direct Digital Synthesis</a:t>
            </a:r>
          </a:p>
          <a:p>
            <a:pPr lvl="1"/>
            <a:r>
              <a:rPr lang="is-IS" smtClean="0"/>
              <a:t>Hægt að búa til kristal-stöðugar tíðnir yfir margra MHz svið, t.d. með 0,1 Hz upplausn</a:t>
            </a:r>
          </a:p>
          <a:p>
            <a:pPr lvl="1"/>
            <a:r>
              <a:rPr lang="is-IS" smtClean="0"/>
              <a:t>Fasasummarinn telur upp fasann með þvi að leggja saman töluna sem er sett inn á hann aftur og aftur. Hún ákveður þannig hraðann sem það tekur að telja fasann upp i 360°. Þegar hæsta fasa er náð byrjar hann upp á nýtt frá byrjun. Fasinn er þvi skáfall (rampur) sem flettir upp í sínus-töflu. Hún gefur gildi sínussveiflunnar, DAC breytir þeim í hliðrænt merki. </a:t>
            </a:r>
          </a:p>
          <a:p>
            <a:pPr lvl="1"/>
            <a:r>
              <a:rPr lang="is-IS" smtClean="0"/>
              <a:t>Dæmi: AD-9838</a:t>
            </a:r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smtClean="0"/>
              <a:t>HR-íhlutir – DDS	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s-IS" smtClean="0"/>
              <a:t>28.4.2011</a:t>
            </a:r>
            <a:endParaRPr lang="is-I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E5D0CF-5757-4324-8E6C-2A82843C0DFC}" type="slidenum">
              <a:rPr lang="is-IS" smtClean="0"/>
              <a:pPr/>
              <a:t>25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algn="ctr"/>
            <a:r>
              <a:rPr lang="is-IS" smtClean="0"/>
              <a:t>Hugbúnaðar radíó</a:t>
            </a:r>
            <a:endParaRPr lang="is-IS"/>
          </a:p>
        </p:txBody>
      </p:sp>
      <p:pic>
        <p:nvPicPr>
          <p:cNvPr id="61443" name="Picture 3" descr="M:\Saemi\ÍRA\SDR\DD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3356992"/>
            <a:ext cx="8565308" cy="299476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23528" y="1268760"/>
            <a:ext cx="8229600" cy="936104"/>
          </a:xfrm>
        </p:spPr>
        <p:txBody>
          <a:bodyPr>
            <a:normAutofit fontScale="55000" lnSpcReduction="20000"/>
          </a:bodyPr>
          <a:lstStyle/>
          <a:p>
            <a:r>
              <a:rPr lang="is-IS" smtClean="0"/>
              <a:t>Byggist á “DSP enhanced PLL “</a:t>
            </a:r>
          </a:p>
          <a:p>
            <a:pPr lvl="1"/>
            <a:r>
              <a:rPr lang="is-IS" smtClean="0"/>
              <a:t>Silab Si570</a:t>
            </a:r>
          </a:p>
          <a:p>
            <a:pPr lvl="1"/>
            <a:r>
              <a:rPr lang="is-IS" smtClean="0">
                <a:hlinkClick r:id="rId2"/>
              </a:rPr>
              <a:t>www.funkamateur.de</a:t>
            </a:r>
            <a:endParaRPr lang="is-IS" smtClean="0"/>
          </a:p>
          <a:p>
            <a:pPr lvl="1"/>
            <a:r>
              <a:rPr lang="en-US" smtClean="0">
                <a:hlinkClick r:id="rId3"/>
              </a:rPr>
              <a:t>http://www.sdr-kits.net/</a:t>
            </a:r>
            <a:endParaRPr lang="en-US" smtClean="0"/>
          </a:p>
          <a:p>
            <a:pPr lvl="1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smtClean="0"/>
              <a:t>Forritanlegur tíðnigjafi í ofni 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s-IS" smtClean="0"/>
              <a:t>28.4.2011</a:t>
            </a:r>
            <a:endParaRPr lang="is-I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E5D0CF-5757-4324-8E6C-2A82843C0DFC}" type="slidenum">
              <a:rPr lang="is-IS" smtClean="0"/>
              <a:pPr/>
              <a:t>26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algn="ctr"/>
            <a:r>
              <a:rPr lang="is-IS" smtClean="0"/>
              <a:t>Hugbúnaðar radíó</a:t>
            </a:r>
            <a:endParaRPr lang="is-IS"/>
          </a:p>
        </p:txBody>
      </p:sp>
      <p:pic>
        <p:nvPicPr>
          <p:cNvPr id="62466" name="Picture 2" descr="M:\Saemi\ÍRA\SDR\FA-SY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3528" y="2492896"/>
            <a:ext cx="8311208" cy="38232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s-IS" smtClean="0"/>
              <a:t>Hér hafa nokkrar grunneiningar verið nefndar</a:t>
            </a:r>
            <a:endParaRPr lang="en-US" smtClean="0"/>
          </a:p>
          <a:p>
            <a:r>
              <a:rPr lang="is-IS" smtClean="0"/>
              <a:t>Auðvelt er að setja saman hugbúnaðar-einingar til að ná fram hvers kyns virkni með HR</a:t>
            </a:r>
          </a:p>
          <a:p>
            <a:endParaRPr lang="is-IS" smtClean="0"/>
          </a:p>
          <a:p>
            <a:endParaRPr lang="is-IS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smtClean="0"/>
              <a:t>HR-íhlutir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s-IS" smtClean="0"/>
              <a:t>28.4.2011</a:t>
            </a:r>
            <a:endParaRPr lang="is-I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E5D0CF-5757-4324-8E6C-2A82843C0DFC}" type="slidenum">
              <a:rPr lang="is-IS" smtClean="0"/>
              <a:pPr/>
              <a:t>27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algn="ctr"/>
            <a:r>
              <a:rPr lang="is-IS" smtClean="0"/>
              <a:t>Hugbúnaðar radíó</a:t>
            </a:r>
            <a:endParaRPr lang="is-I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is-IS" smtClean="0">
                <a:hlinkClick r:id="rId2"/>
              </a:rPr>
              <a:t>www.box73.de</a:t>
            </a:r>
            <a:endParaRPr lang="is-IS" smtClean="0"/>
          </a:p>
          <a:p>
            <a:pPr lvl="1"/>
            <a:r>
              <a:rPr lang="is-IS" smtClean="0"/>
              <a:t>FA-SDR sendiviðtæki til samsetningar</a:t>
            </a:r>
          </a:p>
          <a:p>
            <a:pPr lvl="1"/>
            <a:r>
              <a:rPr lang="is-IS" smtClean="0"/>
              <a:t>Kostar um 230 Evrur með 1 W magnar, tíðnigjafa og kassa</a:t>
            </a:r>
          </a:p>
          <a:p>
            <a:pPr lvl="1"/>
            <a:r>
              <a:rPr lang="is-IS" smtClean="0"/>
              <a:t>FiFi-SDR viðtæki kostar 89 Evrur.</a:t>
            </a:r>
          </a:p>
          <a:p>
            <a:pPr marL="274320" lvl="1">
              <a:spcBef>
                <a:spcPts val="600"/>
              </a:spcBef>
              <a:buClr>
                <a:schemeClr val="accent1"/>
              </a:buClr>
            </a:pPr>
            <a:r>
              <a:rPr lang="is-IS" smtClean="0"/>
              <a:t> </a:t>
            </a:r>
            <a:r>
              <a:rPr lang="en-US" smtClean="0"/>
              <a:t>http://www.sdr-kits.net/</a:t>
            </a:r>
          </a:p>
          <a:p>
            <a:r>
              <a:rPr lang="is-IS" smtClean="0">
                <a:hlinkClick r:id="rId3"/>
              </a:rPr>
              <a:t>http://www.wirelessinnovation.org</a:t>
            </a:r>
            <a:endParaRPr lang="is-IS" smtClean="0"/>
          </a:p>
          <a:p>
            <a:r>
              <a:rPr lang="is-IS" smtClean="0">
                <a:hlinkClick r:id="rId4"/>
              </a:rPr>
              <a:t>http://openhpsdr.org/</a:t>
            </a:r>
            <a:endParaRPr lang="is-IS" smtClean="0"/>
          </a:p>
          <a:p>
            <a:r>
              <a:rPr lang="is-IS" smtClean="0">
                <a:hlinkClick r:id="rId5"/>
              </a:rPr>
              <a:t>http://www.arrl.org/software-defined-radio</a:t>
            </a:r>
            <a:endParaRPr lang="is-IS" smtClean="0"/>
          </a:p>
          <a:p>
            <a:r>
              <a:rPr lang="is-IS" smtClean="0">
                <a:hlinkClick r:id="rId6"/>
              </a:rPr>
              <a:t>http://gnuradio.org/redmine/wiki/gnuradio</a:t>
            </a:r>
            <a:endParaRPr lang="is-IS" smtClean="0"/>
          </a:p>
          <a:p>
            <a:pPr lvl="1"/>
            <a:r>
              <a:rPr lang="is-IS" smtClean="0"/>
              <a:t>Þar er mjög miðað við mjög öflugt kerfi sem heitir USRP=Universal Software Radio Peripheral (ca $1000)</a:t>
            </a:r>
          </a:p>
          <a:p>
            <a:pPr lvl="1"/>
            <a:r>
              <a:rPr lang="is-IS" smtClean="0">
                <a:hlinkClick r:id="rId7"/>
              </a:rPr>
              <a:t>http://www.ettusresearch.com/</a:t>
            </a:r>
            <a:endParaRPr lang="is-IS" smtClean="0"/>
          </a:p>
          <a:p>
            <a:r>
              <a:rPr lang="is-IS" smtClean="0"/>
              <a:t>Mjög öflugt viðtæki sem getur tekið nærri allt HF-sviðið í einu</a:t>
            </a:r>
          </a:p>
          <a:p>
            <a:pPr lvl="1"/>
            <a:r>
              <a:rPr lang="is-IS" smtClean="0">
                <a:hlinkClick r:id="rId8"/>
              </a:rPr>
              <a:t>http://www.microtelecom.it/perseus/</a:t>
            </a:r>
            <a:r>
              <a:rPr lang="is-IS" smtClean="0"/>
              <a:t> (850 Evrur)</a:t>
            </a:r>
          </a:p>
          <a:p>
            <a:pPr lvl="1"/>
            <a:r>
              <a:rPr lang="is-IS" smtClean="0"/>
              <a:t>80 MS/s @14 bitar </a:t>
            </a:r>
            <a:r>
              <a:rPr lang="is-IS" smtClean="0">
                <a:sym typeface="Wingdings" pitchFamily="2" charset="2"/>
              </a:rPr>
              <a:t> 140 MB/s (tæki 2 klst. að fylla 1 TB disk)</a:t>
            </a:r>
            <a:endParaRPr lang="is-IS" smtClean="0"/>
          </a:p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smtClean="0"/>
              <a:t>Ýmis vefsetur fyrir HR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s-IS" smtClean="0"/>
              <a:t>28.4.2011</a:t>
            </a:r>
            <a:endParaRPr lang="is-I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E5D0CF-5757-4324-8E6C-2A82843C0DFC}" type="slidenum">
              <a:rPr lang="is-IS" smtClean="0"/>
              <a:pPr/>
              <a:t>28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algn="ctr"/>
            <a:r>
              <a:rPr lang="is-IS" smtClean="0"/>
              <a:t>Hugbúnaðar radíó</a:t>
            </a:r>
            <a:endParaRPr lang="is-I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is-IS" smtClean="0"/>
              <a:t>Linrad (Linux radio) SM5BSZ</a:t>
            </a:r>
          </a:p>
          <a:p>
            <a:pPr lvl="1"/>
            <a:r>
              <a:rPr lang="is-IS" smtClean="0">
                <a:hlinkClick r:id="rId2"/>
              </a:rPr>
              <a:t>http://www.sm5bsz.com/</a:t>
            </a:r>
            <a:endParaRPr lang="is-IS" smtClean="0"/>
          </a:p>
          <a:p>
            <a:r>
              <a:rPr lang="is-IS" smtClean="0"/>
              <a:t>HR vél- og hugbúnaður</a:t>
            </a:r>
          </a:p>
          <a:p>
            <a:pPr lvl="1"/>
            <a:r>
              <a:rPr lang="is-IS" smtClean="0">
                <a:hlinkClick r:id="rId3"/>
              </a:rPr>
              <a:t>http://www.flex-radio.com/</a:t>
            </a:r>
            <a:endParaRPr lang="is-IS" smtClean="0"/>
          </a:p>
          <a:p>
            <a:pPr lvl="1"/>
            <a:r>
              <a:rPr lang="en-US" smtClean="0">
                <a:hlinkClick r:id="rId4"/>
              </a:rPr>
              <a:t>http://www.sdr-kits.net/</a:t>
            </a:r>
            <a:endParaRPr lang="is-IS" smtClean="0"/>
          </a:p>
          <a:p>
            <a:r>
              <a:rPr lang="is-IS" smtClean="0"/>
              <a:t>Safn af HR-krækjum</a:t>
            </a:r>
          </a:p>
          <a:p>
            <a:pPr lvl="1"/>
            <a:r>
              <a:rPr lang="is-IS" smtClean="0">
                <a:hlinkClick r:id="rId5"/>
              </a:rPr>
              <a:t>http://f4dan.free.fr/sdr_eng.html</a:t>
            </a:r>
            <a:endParaRPr lang="is-IS" smtClean="0"/>
          </a:p>
          <a:p>
            <a:pPr lvl="1"/>
            <a:endParaRPr lang="is-IS" smtClean="0"/>
          </a:p>
          <a:p>
            <a:endParaRPr lang="is-IS" smtClean="0"/>
          </a:p>
          <a:p>
            <a:r>
              <a:rPr lang="is-IS" smtClean="0"/>
              <a:t>Hér er vefsíða með krækjum á veftengd HR-viðtæki víðsvegar í heiminum </a:t>
            </a:r>
          </a:p>
          <a:p>
            <a:pPr lvl="1"/>
            <a:r>
              <a:rPr lang="en-US" smtClean="0">
                <a:hlinkClick r:id="rId6"/>
              </a:rPr>
              <a:t>http://www.websdr.org/</a:t>
            </a:r>
            <a:endParaRPr lang="en-US" smtClean="0"/>
          </a:p>
          <a:p>
            <a:pPr lvl="1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smtClean="0"/>
              <a:t>Ýmis vefsetur fyrir HR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s-IS" smtClean="0"/>
              <a:t>28.4.2011</a:t>
            </a:r>
            <a:endParaRPr lang="is-I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E5D0CF-5757-4324-8E6C-2A82843C0DFC}" type="slidenum">
              <a:rPr lang="is-IS" smtClean="0"/>
              <a:pPr/>
              <a:t>29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algn="ctr"/>
            <a:r>
              <a:rPr lang="is-IS" smtClean="0"/>
              <a:t>Hugbúnaðar radíó</a:t>
            </a:r>
            <a:endParaRPr lang="is-I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/>
          <a:lstStyle/>
          <a:p>
            <a:r>
              <a:rPr lang="is-IS" smtClean="0"/>
              <a:t>Yfirlit</a:t>
            </a:r>
            <a:endParaRPr lang="is-I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s-IS" smtClean="0">
                <a:latin typeface="Verdana" pitchFamily="34" charset="0"/>
                <a:ea typeface="Verdana" pitchFamily="34" charset="0"/>
                <a:cs typeface="Verdana" pitchFamily="34" charset="0"/>
              </a:rPr>
              <a:t>Ýmis dæmi um hugbúnaðar radíó</a:t>
            </a:r>
          </a:p>
          <a:p>
            <a:r>
              <a:rPr lang="is-IS" smtClean="0">
                <a:latin typeface="Verdana" pitchFamily="34" charset="0"/>
                <a:ea typeface="Verdana" pitchFamily="34" charset="0"/>
                <a:cs typeface="Verdana" pitchFamily="34" charset="0"/>
              </a:rPr>
              <a:t>Lokaorð</a:t>
            </a:r>
          </a:p>
          <a:p>
            <a:endParaRPr lang="is-IS" smtClean="0"/>
          </a:p>
          <a:p>
            <a:endParaRPr lang="is-IS" smtClean="0"/>
          </a:p>
          <a:p>
            <a:endParaRPr lang="is-IS" smtClean="0"/>
          </a:p>
          <a:p>
            <a:endParaRPr lang="is-IS" sz="2000" smtClean="0"/>
          </a:p>
          <a:p>
            <a:endParaRPr lang="is-IS" sz="2000" smtClean="0"/>
          </a:p>
          <a:p>
            <a:r>
              <a:rPr lang="is-IS" sz="2000" smtClean="0"/>
              <a:t>Flestar myndir í kynningunni eru fengnar úr </a:t>
            </a:r>
            <a:endParaRPr lang="is-IS" sz="2000"/>
          </a:p>
          <a:p>
            <a:pPr lvl="1"/>
            <a:r>
              <a:rPr lang="is-IS" sz="1700" smtClean="0"/>
              <a:t>The ARRL Handbook for Radio Communications, 2009</a:t>
            </a:r>
          </a:p>
          <a:p>
            <a:pPr lvl="1"/>
            <a:r>
              <a:rPr lang="is-IS" sz="1800" smtClean="0"/>
              <a:t>16.kafli “DSP and Software Radio Design” gefur mjög gott tæknilegt yfirlit yfir HR og stafræna merkjavinnslu (DSP)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s-IS" smtClean="0"/>
              <a:t>28.4.2011</a:t>
            </a:r>
            <a:endParaRPr lang="is-I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E5D0CF-5757-4324-8E6C-2A82843C0DFC}" type="slidenum">
              <a:rPr lang="is-IS" smtClean="0"/>
              <a:pPr/>
              <a:t>3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algn="ctr"/>
            <a:r>
              <a:rPr lang="is-IS" smtClean="0"/>
              <a:t>Hugbúnaðar radíó</a:t>
            </a:r>
            <a:endParaRPr lang="is-I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s-IS" smtClean="0"/>
              <a:t>Stefán Þorvarðarson verk- og tölvunarfræðingur kynnir nú </a:t>
            </a:r>
          </a:p>
          <a:p>
            <a:r>
              <a:rPr lang="is-IS" smtClean="0"/>
              <a:t>GnuRadio og USRP</a:t>
            </a:r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smtClean="0"/>
              <a:t>GnuRadio og USRP	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s-IS" smtClean="0"/>
              <a:t>28.4.2011</a:t>
            </a:r>
            <a:endParaRPr lang="is-I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E5D0CF-5757-4324-8E6C-2A82843C0DFC}" type="slidenum">
              <a:rPr lang="is-IS" smtClean="0"/>
              <a:pPr/>
              <a:t>30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algn="ctr"/>
            <a:r>
              <a:rPr lang="is-IS" smtClean="0"/>
              <a:t>Hugbúnaðar radíó</a:t>
            </a:r>
            <a:endParaRPr lang="is-I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179512" y="1196752"/>
            <a:ext cx="8229600" cy="4937760"/>
          </a:xfrm>
        </p:spPr>
        <p:txBody>
          <a:bodyPr/>
          <a:lstStyle/>
          <a:p>
            <a:r>
              <a:rPr lang="is-IS" smtClean="0"/>
              <a:t>Rafeindatækni</a:t>
            </a:r>
          </a:p>
          <a:p>
            <a:pPr lvl="1"/>
            <a:r>
              <a:rPr lang="is-IS" smtClean="0"/>
              <a:t>1958 komu fyrstu samrásirnar fram</a:t>
            </a:r>
          </a:p>
          <a:p>
            <a:pPr lvl="2"/>
            <a:r>
              <a:rPr lang="is-IS" smtClean="0"/>
              <a:t>IC-rásir  (e. Integrated Circuits)</a:t>
            </a:r>
          </a:p>
          <a:p>
            <a:pPr lvl="1"/>
            <a:r>
              <a:rPr lang="is-IS" smtClean="0"/>
              <a:t>Gordon Moore setti fram lögmál sitt árið 1965:</a:t>
            </a:r>
          </a:p>
          <a:p>
            <a:pPr lvl="2"/>
            <a:r>
              <a:rPr lang="is-IS" smtClean="0"/>
              <a:t>Fjöldi nóra (e. transistor) sem hægt var að koma fyrir í samrás tvöfaldaðist á hverju ári frá 1958 -1965, Moore spáði að sú þróun héldi áfram í 10 – 15 ár</a:t>
            </a:r>
          </a:p>
          <a:p>
            <a:pPr lvl="2"/>
            <a:r>
              <a:rPr lang="is-IS" smtClean="0"/>
              <a:t>Reyndin varð sú að fjöldi nóra í örgjörvum hefur tvöfaldast á tveggja ára fresti síðan 1971 og mun væntanlega halda áfram að tvöfaldast til 2015 eða 2020</a:t>
            </a:r>
          </a:p>
          <a:p>
            <a:pPr lvl="2"/>
            <a:endParaRPr lang="is-IS" smtClean="0"/>
          </a:p>
          <a:p>
            <a:pPr lvl="2"/>
            <a:endParaRPr lang="is-IS" smtClean="0"/>
          </a:p>
          <a:p>
            <a:pPr lvl="2"/>
            <a:endParaRPr lang="is-I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smtClean="0"/>
              <a:t>Tækniþróun undanfarinna áratuga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s-IS" smtClean="0"/>
              <a:t>28.4.2011</a:t>
            </a:r>
            <a:endParaRPr lang="is-I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E5D0CF-5757-4324-8E6C-2A82843C0DFC}" type="slidenum">
              <a:rPr lang="is-IS" smtClean="0"/>
              <a:pPr/>
              <a:t>4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algn="ctr"/>
            <a:r>
              <a:rPr lang="is-IS" smtClean="0"/>
              <a:t>Hugbúnaðar radíó</a:t>
            </a:r>
            <a:endParaRPr lang="is-IS"/>
          </a:p>
        </p:txBody>
      </p:sp>
      <p:pic>
        <p:nvPicPr>
          <p:cNvPr id="1028" name="Picture 4" descr="http://www.heathkit.nu/HW-101_1_102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5176" y="4781382"/>
            <a:ext cx="2768824" cy="207661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smtClean="0"/>
              <a:t>Lögmál Moore’s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s-IS" smtClean="0"/>
              <a:t>28.4.2011</a:t>
            </a:r>
            <a:endParaRPr lang="is-I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E5D0CF-5757-4324-8E6C-2A82843C0DFC}" type="slidenum">
              <a:rPr lang="is-IS" smtClean="0"/>
              <a:pPr/>
              <a:t>5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algn="ctr"/>
            <a:r>
              <a:rPr lang="is-IS" smtClean="0"/>
              <a:t>Hugbúnaðar radíó</a:t>
            </a:r>
            <a:endParaRPr lang="is-IS"/>
          </a:p>
        </p:txBody>
      </p:sp>
      <p:pic>
        <p:nvPicPr>
          <p:cNvPr id="7" name="Picture 2" descr="C:\Users\saemi\Downloads\SDR\2000px-Transistor_Count_and_Moore's_Law_-_2008.sv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1196752"/>
            <a:ext cx="5760640" cy="5054962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179512" y="5805264"/>
            <a:ext cx="2448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s-IS" smtClean="0">
                <a:hlinkClick r:id="rId3"/>
              </a:rPr>
              <a:t>http://en.wikipedia.org/wiki/Moores_law</a:t>
            </a:r>
            <a:endParaRPr lang="is-IS"/>
          </a:p>
        </p:txBody>
      </p:sp>
      <p:pic>
        <p:nvPicPr>
          <p:cNvPr id="6146" name="Picture 2" descr="File:Core i7 920 quad front and back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08304" y="2564904"/>
            <a:ext cx="1398610" cy="298703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s-IS" smtClean="0"/>
              <a:t>Fyrsti örgjörvinn kom fram 1971, 4004 frá Intel</a:t>
            </a:r>
          </a:p>
          <a:p>
            <a:pPr lvl="1"/>
            <a:r>
              <a:rPr lang="is-IS" smtClean="0"/>
              <a:t>8 bita: 8080, Z80, 6502, 6800, 6809, 6811,   (5 MHz)</a:t>
            </a:r>
          </a:p>
          <a:p>
            <a:pPr lvl="1"/>
            <a:r>
              <a:rPr lang="is-IS" smtClean="0"/>
              <a:t>16 bita: 65816, 8086, 80186 og 80286, TMS 9900,  (10 –15 MHz)</a:t>
            </a:r>
          </a:p>
          <a:p>
            <a:pPr lvl="1"/>
            <a:r>
              <a:rPr lang="is-IS" smtClean="0"/>
              <a:t>32 bita: 80386, 68000,  (10 – 20 MHz)</a:t>
            </a:r>
          </a:p>
          <a:p>
            <a:pPr lvl="1"/>
            <a:r>
              <a:rPr lang="is-IS" smtClean="0"/>
              <a:t>64 bita: 486 (16 – 100MHz), AMD64, PowerPC,P2, P4, Atom, Phenom, Core i7 ....  (upp í 3,5 GHz)</a:t>
            </a:r>
          </a:p>
          <a:p>
            <a:pPr lvl="1"/>
            <a:r>
              <a:rPr lang="is-IS" smtClean="0"/>
              <a:t>Fjölkjarna örgjörvar eru nú ráðandi í PC-tölvum, tveir til fjórir kjarnar eru nú algengastir</a:t>
            </a:r>
          </a:p>
          <a:p>
            <a:pPr lvl="1"/>
            <a:r>
              <a:rPr lang="is-IS" smtClean="0"/>
              <a:t>Á næstu árum koma örgjörvar með mörg hundruð kjörnum en takthraðinn mun lækka, hugsanlega niður fyrir 1 GHz</a:t>
            </a:r>
          </a:p>
          <a:p>
            <a:pPr lvl="1"/>
            <a:r>
              <a:rPr lang="is-IS" smtClean="0"/>
              <a:t>Sérhæfðir merkjareiknar (e. digital signal processors)</a:t>
            </a:r>
          </a:p>
          <a:p>
            <a:pPr lvl="2"/>
            <a:r>
              <a:rPr lang="is-IS" smtClean="0"/>
              <a:t>TMS 32010,  MC 56000,  TI 320C6000, Freescale MSC8144, Analog Devices SHARC</a:t>
            </a:r>
            <a:endParaRPr lang="is-I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smtClean="0"/>
              <a:t>Þróun í tölvutækni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s-IS" smtClean="0"/>
              <a:t>28.4.2011</a:t>
            </a:r>
            <a:endParaRPr lang="is-I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E5D0CF-5757-4324-8E6C-2A82843C0DFC}" type="slidenum">
              <a:rPr lang="is-IS" smtClean="0"/>
              <a:pPr/>
              <a:t>6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algn="ctr"/>
            <a:r>
              <a:rPr lang="is-IS" smtClean="0"/>
              <a:t>Hugbúnaðar radíó</a:t>
            </a:r>
            <a:endParaRPr lang="is-IS"/>
          </a:p>
        </p:txBody>
      </p:sp>
      <p:pic>
        <p:nvPicPr>
          <p:cNvPr id="5122" name="Picture 2" descr="File:ZXSpectrum48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0032" y="0"/>
            <a:ext cx="1424431" cy="104695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179512" y="1340768"/>
            <a:ext cx="8229600" cy="4937760"/>
          </a:xfrm>
        </p:spPr>
        <p:txBody>
          <a:bodyPr>
            <a:normAutofit fontScale="92500" lnSpcReduction="20000"/>
          </a:bodyPr>
          <a:lstStyle/>
          <a:p>
            <a:r>
              <a:rPr lang="is-IS" smtClean="0"/>
              <a:t>Ör þróun í rafeinda- og tölvutækni hefur leitt af sér mjög öra þróun í radíótækni</a:t>
            </a:r>
          </a:p>
          <a:p>
            <a:r>
              <a:rPr lang="is-IS" smtClean="0"/>
              <a:t>1976:  Amatörar voru nærri eingöngu á HF</a:t>
            </a:r>
          </a:p>
          <a:p>
            <a:pPr lvl="1"/>
            <a:r>
              <a:rPr lang="is-IS" smtClean="0"/>
              <a:t>3,5 – 29,7 MHz</a:t>
            </a:r>
          </a:p>
          <a:p>
            <a:pPr lvl="1"/>
            <a:r>
              <a:rPr lang="is-IS" smtClean="0"/>
              <a:t>CB á 27 MHz</a:t>
            </a:r>
          </a:p>
          <a:p>
            <a:pPr lvl="1"/>
            <a:r>
              <a:rPr lang="is-IS" smtClean="0"/>
              <a:t>2 m notkun var að byrja meðal almennra </a:t>
            </a:r>
            <a:br>
              <a:rPr lang="is-IS" smtClean="0"/>
            </a:br>
            <a:r>
              <a:rPr lang="is-IS" smtClean="0"/>
              <a:t>amatöra</a:t>
            </a:r>
          </a:p>
          <a:p>
            <a:pPr lvl="1"/>
            <a:r>
              <a:rPr lang="is-IS" smtClean="0"/>
              <a:t>Einokun ríkisins á fjarskiptum var alger</a:t>
            </a:r>
          </a:p>
          <a:p>
            <a:pPr lvl="2"/>
            <a:r>
              <a:rPr lang="is-IS" smtClean="0"/>
              <a:t>Dyrasímar ?</a:t>
            </a:r>
          </a:p>
          <a:p>
            <a:pPr lvl="2"/>
            <a:r>
              <a:rPr lang="is-IS" smtClean="0"/>
              <a:t>Teleprinterar á 45 b/s</a:t>
            </a:r>
          </a:p>
          <a:p>
            <a:pPr lvl="1"/>
            <a:r>
              <a:rPr lang="is-IS" smtClean="0"/>
              <a:t>Ein útvarpsrás, hvorki sjónvarp í júlí né á fimmtudögum, fyrsta kynslóð farsímakerfa ekki komin fram</a:t>
            </a:r>
          </a:p>
          <a:p>
            <a:pPr lvl="1"/>
            <a:r>
              <a:rPr lang="is-IS" smtClean="0"/>
              <a:t>Nærri allt sem var á örbylgju (yfir 1 GHz) var til hernaðarnota og kostaði meira en nokkur amatör réð við</a:t>
            </a:r>
          </a:p>
          <a:p>
            <a:pPr lvl="1"/>
            <a:endParaRPr lang="is-IS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smtClean="0"/>
              <a:t>Þróun í radíótækni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s-IS" smtClean="0"/>
              <a:t>28.4.2011</a:t>
            </a:r>
            <a:endParaRPr lang="is-I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E5D0CF-5757-4324-8E6C-2A82843C0DFC}" type="slidenum">
              <a:rPr lang="is-IS" smtClean="0"/>
              <a:pPr/>
              <a:t>7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algn="ctr"/>
            <a:r>
              <a:rPr lang="is-IS" smtClean="0"/>
              <a:t>Hugbúnaðar radíó</a:t>
            </a:r>
            <a:endParaRPr lang="is-IS"/>
          </a:p>
        </p:txBody>
      </p:sp>
      <p:pic>
        <p:nvPicPr>
          <p:cNvPr id="7" name="Picture 2" descr="http://www.universal-radio.com/used/uk06lr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3212976"/>
            <a:ext cx="2771800" cy="137558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is-IS" smtClean="0"/>
              <a:t>2011: Amatörar eru alls staðar, frá 9 kHz, HF,  VHF, UHF, SHF, </a:t>
            </a:r>
          </a:p>
          <a:p>
            <a:r>
              <a:rPr lang="is-IS" smtClean="0"/>
              <a:t>Örbylgjutækni kostar smápeninga</a:t>
            </a:r>
          </a:p>
          <a:p>
            <a:r>
              <a:rPr lang="is-IS" smtClean="0"/>
              <a:t>Allur almenningur notar hana daglega</a:t>
            </a:r>
          </a:p>
          <a:p>
            <a:pPr lvl="1"/>
            <a:r>
              <a:rPr lang="is-IS" smtClean="0"/>
              <a:t>WLAN</a:t>
            </a:r>
          </a:p>
          <a:p>
            <a:pPr lvl="1"/>
            <a:r>
              <a:rPr lang="is-IS" smtClean="0"/>
              <a:t>Blátönn</a:t>
            </a:r>
          </a:p>
          <a:p>
            <a:pPr lvl="1"/>
            <a:r>
              <a:rPr lang="is-IS" smtClean="0"/>
              <a:t>GPS</a:t>
            </a:r>
          </a:p>
          <a:p>
            <a:pPr lvl="1"/>
            <a:r>
              <a:rPr lang="is-IS" smtClean="0"/>
              <a:t>Örbylgjuofnar</a:t>
            </a:r>
          </a:p>
          <a:p>
            <a:pPr lvl="1"/>
            <a:r>
              <a:rPr lang="is-IS" smtClean="0"/>
              <a:t>Flestir amatörar geta komið sér upp búnaði á örbylgju</a:t>
            </a:r>
          </a:p>
          <a:p>
            <a:pPr lvl="1"/>
            <a:r>
              <a:rPr lang="is-IS" smtClean="0"/>
              <a:t>Fjórða kynslóð farsímakerfa er komin með allt að 100 Mb/s /notanda</a:t>
            </a:r>
          </a:p>
          <a:p>
            <a:pPr lvl="1"/>
            <a:r>
              <a:rPr lang="is-IS" smtClean="0"/>
              <a:t>OFDM, CDMA, MIMO, Space-time Coding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smtClean="0"/>
              <a:t>Þróun í radíótækni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s-IS" smtClean="0"/>
              <a:t>28.4.2011</a:t>
            </a:r>
            <a:endParaRPr lang="is-I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E5D0CF-5757-4324-8E6C-2A82843C0DFC}" type="slidenum">
              <a:rPr lang="is-IS" smtClean="0"/>
              <a:pPr/>
              <a:t>8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algn="ctr"/>
            <a:r>
              <a:rPr lang="is-IS" smtClean="0"/>
              <a:t>Hugbúnaðar radíó</a:t>
            </a:r>
            <a:endParaRPr lang="is-IS"/>
          </a:p>
        </p:txBody>
      </p:sp>
      <p:pic>
        <p:nvPicPr>
          <p:cNvPr id="3078" name="Picture 6" descr="Z:\Saemi\ÍRA\IC-760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24128" y="2564904"/>
            <a:ext cx="3128268" cy="23491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smtClean="0"/>
              <a:t>Hefðbundin hliðræn merkjavinnsla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s-IS" smtClean="0"/>
              <a:t>28.4.2011</a:t>
            </a:r>
            <a:endParaRPr lang="is-I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E5D0CF-5757-4324-8E6C-2A82843C0DFC}" type="slidenum">
              <a:rPr lang="is-IS" smtClean="0"/>
              <a:pPr/>
              <a:t>9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algn="ctr"/>
            <a:r>
              <a:rPr lang="is-IS" smtClean="0"/>
              <a:t>Hugbúnaðar radíó</a:t>
            </a:r>
            <a:endParaRPr lang="is-IS"/>
          </a:p>
        </p:txBody>
      </p:sp>
      <p:sp>
        <p:nvSpPr>
          <p:cNvPr id="8" name="Content Placeholder 2"/>
          <p:cNvSpPr>
            <a:spLocks noGrp="1"/>
          </p:cNvSpPr>
          <p:nvPr>
            <p:ph sz="quarter" idx="1"/>
          </p:nvPr>
        </p:nvSpPr>
        <p:spPr>
          <a:xfrm>
            <a:off x="323528" y="1268760"/>
            <a:ext cx="8229600" cy="4937760"/>
          </a:xfrm>
        </p:spPr>
        <p:txBody>
          <a:bodyPr/>
          <a:lstStyle/>
          <a:p>
            <a:r>
              <a:rPr lang="is-IS" smtClean="0"/>
              <a:t>Hliðræn merkjavinnsla</a:t>
            </a:r>
          </a:p>
          <a:p>
            <a:pPr lvl="1"/>
            <a:r>
              <a:rPr lang="is-IS" smtClean="0"/>
              <a:t>Tækni 20. aldar</a:t>
            </a:r>
          </a:p>
          <a:p>
            <a:pPr lvl="2"/>
            <a:r>
              <a:rPr lang="is-IS" smtClean="0"/>
              <a:t>Tríóðan var fundin upp 1906, Lee de Forest</a:t>
            </a:r>
          </a:p>
          <a:p>
            <a:pPr lvl="2"/>
            <a:r>
              <a:rPr lang="is-IS" smtClean="0"/>
              <a:t>Radíótæki byggð með hliðrænni tækni alla öldina og að hluta til enn</a:t>
            </a:r>
          </a:p>
          <a:p>
            <a:pPr lvl="1"/>
            <a:r>
              <a:rPr lang="is-IS" smtClean="0"/>
              <a:t>Dæmi: Superheterodyne viðtæki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2026</TotalTime>
  <Words>1379</Words>
  <Application>Microsoft Office PowerPoint</Application>
  <PresentationFormat>On-screen Show (4:3)</PresentationFormat>
  <Paragraphs>275</Paragraphs>
  <Slides>30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2" baseType="lpstr">
      <vt:lpstr>Origin</vt:lpstr>
      <vt:lpstr>Equation</vt:lpstr>
      <vt:lpstr>Hugbúnaðar Radíó = HR (e. Software Defined Radio = SDR)</vt:lpstr>
      <vt:lpstr>Yfirlit</vt:lpstr>
      <vt:lpstr>Yfirlit</vt:lpstr>
      <vt:lpstr>Tækniþróun undanfarinna áratuga</vt:lpstr>
      <vt:lpstr>Lögmál Moore’s</vt:lpstr>
      <vt:lpstr>Þróun í tölvutækni</vt:lpstr>
      <vt:lpstr>Þróun í radíótækni</vt:lpstr>
      <vt:lpstr>Þróun í radíótækni</vt:lpstr>
      <vt:lpstr>Hefðbundin hliðræn merkjavinnsla</vt:lpstr>
      <vt:lpstr>“Super heterodyne” viðtæki</vt:lpstr>
      <vt:lpstr>Spegiltíðnir</vt:lpstr>
      <vt:lpstr>Spegiltíðnir</vt:lpstr>
      <vt:lpstr>“Direct conversion” viðtæki</vt:lpstr>
      <vt:lpstr>Endurbætt “direct conversion” viðtæki</vt:lpstr>
      <vt:lpstr>Grundvallar HR-viðtæki</vt:lpstr>
      <vt:lpstr>AC5OG viðtækið</vt:lpstr>
      <vt:lpstr>AC5OG viðtækið</vt:lpstr>
      <vt:lpstr>Endurbætt “direct conversion” viðtæki</vt:lpstr>
      <vt:lpstr>A/D-breytur og skömmtunarsuð</vt:lpstr>
      <vt:lpstr>Skömmtunarskekkja - suð</vt:lpstr>
      <vt:lpstr>Íhlutir HR – SSB-gjafi</vt:lpstr>
      <vt:lpstr>Íhlutir HR – ISB-gjafi</vt:lpstr>
      <vt:lpstr>HR-íhlutir – SSB afmótari</vt:lpstr>
      <vt:lpstr>HR-íhlutir – AM afmótari</vt:lpstr>
      <vt:lpstr>HR-íhlutir – DDS </vt:lpstr>
      <vt:lpstr>Forritanlegur tíðnigjafi í ofni </vt:lpstr>
      <vt:lpstr>HR-íhlutir</vt:lpstr>
      <vt:lpstr>Ýmis vefsetur fyrir HR</vt:lpstr>
      <vt:lpstr>Ýmis vefsetur fyrir HR</vt:lpstr>
      <vt:lpstr>GnuRadio og USRP </vt:lpstr>
    </vt:vector>
  </TitlesOfParts>
  <Company>Síminn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Hugbúnaðar radíó (SDR)</dc:title>
  <dc:creator>saemi</dc:creator>
  <cp:lastModifiedBy>saemi</cp:lastModifiedBy>
  <cp:revision>82</cp:revision>
  <dcterms:created xsi:type="dcterms:W3CDTF">2011-04-26T21:32:46Z</dcterms:created>
  <dcterms:modified xsi:type="dcterms:W3CDTF">2011-04-28T18:05:49Z</dcterms:modified>
</cp:coreProperties>
</file>