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3" r:id="rId3"/>
    <p:sldId id="258" r:id="rId4"/>
    <p:sldId id="279" r:id="rId5"/>
    <p:sldId id="257" r:id="rId6"/>
    <p:sldId id="262" r:id="rId7"/>
    <p:sldId id="264" r:id="rId8"/>
    <p:sldId id="265" r:id="rId9"/>
    <p:sldId id="266" r:id="rId10"/>
    <p:sldId id="280" r:id="rId11"/>
    <p:sldId id="259" r:id="rId12"/>
    <p:sldId id="267" r:id="rId13"/>
    <p:sldId id="268" r:id="rId14"/>
    <p:sldId id="269" r:id="rId15"/>
    <p:sldId id="270" r:id="rId16"/>
    <p:sldId id="282" r:id="rId17"/>
    <p:sldId id="260" r:id="rId18"/>
    <p:sldId id="271" r:id="rId19"/>
    <p:sldId id="272" r:id="rId20"/>
    <p:sldId id="273" r:id="rId21"/>
    <p:sldId id="274" r:id="rId22"/>
    <p:sldId id="283" r:id="rId23"/>
    <p:sldId id="261" r:id="rId24"/>
    <p:sldId id="275" r:id="rId25"/>
    <p:sldId id="276" r:id="rId26"/>
    <p:sldId id="277" r:id="rId27"/>
    <p:sldId id="278" r:id="rId28"/>
  </p:sldIdLst>
  <p:sldSz cx="9144000" cy="6858000" type="screen4x3"/>
  <p:notesSz cx="6858000" cy="994727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80" d="100"/>
          <a:sy n="80" d="100"/>
        </p:scale>
        <p:origin x="-108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B627F-0A79-480A-B94D-B55D1C928052}" type="datetimeFigureOut">
              <a:rPr lang="is-IS" smtClean="0"/>
              <a:t>16.3.2013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DFE0C-BF0C-43F7-9CC2-49A6DAD506B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93822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EB0DB-9A8A-4D96-B2DF-9206FA7F2D15}" type="datetimeFigureOut">
              <a:rPr lang="is-IS" smtClean="0"/>
              <a:t>16.3.2013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A9E04-7322-43ED-B134-67A769D730A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7191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A9E04-7322-43ED-B134-67A769D730AC}" type="slidenum">
              <a:rPr lang="is-IS" smtClean="0"/>
              <a:t>13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9275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6F06D2E-2512-4850-B8AA-817BC7522976}" type="datetime1">
              <a:rPr lang="is-IS" smtClean="0"/>
              <a:t>16.3.2013</a:t>
            </a:fld>
            <a:endParaRPr lang="is-I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s-I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EA14ECF-F36E-499A-AD15-133E087EB305}" type="slidenum">
              <a:rPr lang="is-IS" smtClean="0"/>
              <a:t>‹#›</a:t>
            </a:fld>
            <a:endParaRPr lang="is-I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7A92-97F7-4719-97C7-204D9C0B9481}" type="datetime1">
              <a:rPr lang="is-IS" smtClean="0"/>
              <a:t>16.3.2013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070A-FA4D-4108-AFA5-C844A6DC5976}" type="datetime1">
              <a:rPr lang="is-IS" smtClean="0"/>
              <a:t>16.3.2013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‹#›</a:t>
            </a:fld>
            <a:endParaRPr lang="is-I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95E1-CD24-4FF7-B83E-0AAFBECAF7D4}" type="datetime1">
              <a:rPr lang="is-IS" smtClean="0"/>
              <a:t>16.3.2013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‹#›</a:t>
            </a:fld>
            <a:endParaRPr lang="is-I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5FEC0E4-1E66-4083-AB81-2D8E78764CBE}" type="datetime1">
              <a:rPr lang="is-IS" smtClean="0"/>
              <a:t>16.3.2013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EA14ECF-F36E-499A-AD15-133E087EB305}" type="slidenum">
              <a:rPr lang="is-IS" smtClean="0"/>
              <a:t>‹#›</a:t>
            </a:fld>
            <a:endParaRPr lang="is-I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E48F-6CCA-4F7C-8876-28043A6389F5}" type="datetime1">
              <a:rPr lang="is-IS" smtClean="0"/>
              <a:t>16.3.2013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‹#›</a:t>
            </a:fld>
            <a:endParaRPr lang="is-I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455B-14D3-4168-81EB-8426674A88A4}" type="datetime1">
              <a:rPr lang="is-IS" smtClean="0"/>
              <a:t>16.3.2013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‹#›</a:t>
            </a:fld>
            <a:endParaRPr lang="is-I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2D76-4CFE-431D-BC87-628D5CE80473}" type="datetime1">
              <a:rPr lang="is-IS" smtClean="0"/>
              <a:t>16.3.2013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‹#›</a:t>
            </a:fld>
            <a:endParaRPr lang="is-I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38CE-A7EE-448F-B8A5-2D23C4CDF418}" type="datetime1">
              <a:rPr lang="is-IS" smtClean="0"/>
              <a:t>16.3.2013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‹#›</a:t>
            </a:fld>
            <a:endParaRPr lang="is-I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D6F4-F221-4935-9875-B141FC2EC317}" type="datetime1">
              <a:rPr lang="is-IS" smtClean="0"/>
              <a:t>16.3.2013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‹#›</a:t>
            </a:fld>
            <a:endParaRPr lang="is-I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C2D8-4F93-44BD-89A9-A61435C87E78}" type="datetime1">
              <a:rPr lang="is-IS" smtClean="0"/>
              <a:t>16.3.2013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‹#›</a:t>
            </a:fld>
            <a:endParaRPr lang="is-I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8BF2C2-76C3-4CDF-9A5C-700EDCFD458E}" type="datetime1">
              <a:rPr lang="is-IS" smtClean="0"/>
              <a:t>16.3.2013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s-I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A14ECF-F36E-499A-AD15-133E087EB305}" type="slidenum">
              <a:rPr lang="is-IS" smtClean="0"/>
              <a:t>‹#›</a:t>
            </a:fld>
            <a:endParaRPr lang="is-I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flink.com/60meters/" TargetMode="External"/><Relationship Id="rId2" Type="http://schemas.openxmlformats.org/officeDocument/2006/relationships/hyperlink" Target="http://groups.yahoo.com/group/60mete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933056"/>
            <a:ext cx="8424936" cy="1728192"/>
          </a:xfrm>
        </p:spPr>
        <p:txBody>
          <a:bodyPr>
            <a:noAutofit/>
          </a:bodyPr>
          <a:lstStyle/>
          <a:p>
            <a:pPr algn="ctr"/>
            <a:r>
              <a:rPr lang="is-IS" sz="2600" b="1" dirty="0" smtClean="0"/>
              <a:t>„Nýju böndin“ 4, 60, 160 og 630 metrar</a:t>
            </a:r>
            <a:endParaRPr lang="is-IS" sz="2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5085184"/>
            <a:ext cx="6984776" cy="720080"/>
          </a:xfrm>
        </p:spPr>
        <p:txBody>
          <a:bodyPr>
            <a:noAutofit/>
          </a:bodyPr>
          <a:lstStyle/>
          <a:p>
            <a:pPr algn="ctr"/>
            <a:r>
              <a:rPr lang="is-IS" sz="1600" i="1" dirty="0" smtClean="0">
                <a:latin typeface="Arial Narrow" pitchFamily="34" charset="0"/>
              </a:rPr>
              <a:t>Erindi flutt í félagsaðstöðu Í.R.A. í Skeljanesi fimmtudaginn 7. mars 2013</a:t>
            </a:r>
          </a:p>
          <a:p>
            <a:pPr algn="ctr"/>
            <a:r>
              <a:rPr lang="is-IS" sz="1600" i="1" dirty="0" smtClean="0">
                <a:latin typeface="Arial Narrow" pitchFamily="34" charset="0"/>
              </a:rPr>
              <a:t>Jónas </a:t>
            </a:r>
            <a:r>
              <a:rPr lang="is-IS" sz="1600" i="1" dirty="0">
                <a:latin typeface="Arial Narrow" pitchFamily="34" charset="0"/>
              </a:rPr>
              <a:t>B</a:t>
            </a:r>
            <a:r>
              <a:rPr lang="is-IS" sz="1600" i="1" dirty="0" smtClean="0">
                <a:latin typeface="Arial Narrow" pitchFamily="34" charset="0"/>
              </a:rPr>
              <a:t>jarnason, TF3JB</a:t>
            </a:r>
            <a:endParaRPr lang="is-IS" sz="1600" i="1" dirty="0">
              <a:latin typeface="Arial Narrow" pitchFamily="34" charset="0"/>
            </a:endParaRPr>
          </a:p>
        </p:txBody>
      </p:sp>
      <p:pic>
        <p:nvPicPr>
          <p:cNvPr id="4" name="Picture 3" descr="IRALOGO.T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6028" y="1052736"/>
            <a:ext cx="89002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20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2. kafli</a:t>
            </a:r>
            <a:br>
              <a:rPr lang="is-IS" dirty="0" smtClean="0"/>
            </a:br>
            <a:r>
              <a:rPr lang="is-IS" dirty="0" smtClean="0"/>
              <a:t>60 metrar, 5260-5410 </a:t>
            </a:r>
            <a:r>
              <a:rPr lang="is-IS" dirty="0" err="1" smtClean="0"/>
              <a:t>kHz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998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60-metrar: Yfirlit yfir heimildir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is-IS" sz="2800" u="sng" dirty="0" smtClean="0"/>
              <a:t>Fyrst heimilað:</a:t>
            </a:r>
            <a:r>
              <a:rPr lang="is-IS" sz="2800" dirty="0" smtClean="0"/>
              <a:t>  2008, 2009 og 2010</a:t>
            </a:r>
          </a:p>
          <a:p>
            <a:pPr lvl="1"/>
            <a:r>
              <a:rPr lang="is-IS" dirty="0" smtClean="0"/>
              <a:t>Heimild var bundin við 8 fastar tíðnir; CW, SSB og 200 </a:t>
            </a:r>
            <a:r>
              <a:rPr lang="is-IS" dirty="0" err="1" smtClean="0"/>
              <a:t>wött</a:t>
            </a:r>
            <a:r>
              <a:rPr lang="is-IS" dirty="0" smtClean="0"/>
              <a:t> </a:t>
            </a:r>
            <a:r>
              <a:rPr lang="is-IS" baseline="30000" dirty="0" smtClean="0"/>
              <a:t>1)</a:t>
            </a:r>
          </a:p>
          <a:p>
            <a:pPr lvl="1"/>
            <a:endParaRPr lang="is-IS" baseline="30000" dirty="0" smtClean="0"/>
          </a:p>
          <a:p>
            <a:r>
              <a:rPr lang="is-IS" sz="2800" u="sng" dirty="0" smtClean="0"/>
              <a:t>Næst heimilað:</a:t>
            </a:r>
            <a:r>
              <a:rPr lang="is-IS" sz="2800" dirty="0" smtClean="0"/>
              <a:t>  2011 og 2012</a:t>
            </a:r>
          </a:p>
          <a:p>
            <a:pPr lvl="1"/>
            <a:r>
              <a:rPr lang="is-IS" dirty="0" smtClean="0"/>
              <a:t>Tíðnisviðið 5,260-5,410 </a:t>
            </a:r>
            <a:r>
              <a:rPr lang="is-IS" dirty="0" err="1" smtClean="0"/>
              <a:t>MHz</a:t>
            </a:r>
            <a:r>
              <a:rPr lang="is-IS" dirty="0"/>
              <a:t> </a:t>
            </a:r>
            <a:r>
              <a:rPr lang="is-IS" dirty="0" smtClean="0"/>
              <a:t>(VFO og 150 </a:t>
            </a:r>
            <a:r>
              <a:rPr lang="is-IS" dirty="0" err="1" smtClean="0"/>
              <a:t>kHz</a:t>
            </a:r>
            <a:r>
              <a:rPr lang="is-IS" dirty="0" smtClean="0"/>
              <a:t>)</a:t>
            </a:r>
          </a:p>
          <a:p>
            <a:pPr lvl="1"/>
            <a:r>
              <a:rPr lang="is-IS" dirty="0" smtClean="0"/>
              <a:t>Hámarks leyfilegt útgeislað afl: Lækkaði í 100 </a:t>
            </a:r>
            <a:r>
              <a:rPr lang="is-IS" dirty="0" err="1" smtClean="0"/>
              <a:t>wött</a:t>
            </a:r>
            <a:r>
              <a:rPr lang="is-IS" dirty="0" smtClean="0"/>
              <a:t> </a:t>
            </a:r>
            <a:r>
              <a:rPr lang="is-IS" baseline="30000" dirty="0"/>
              <a:t>1)</a:t>
            </a:r>
            <a:endParaRPr lang="is-IS" dirty="0" smtClean="0"/>
          </a:p>
          <a:p>
            <a:pPr lvl="1"/>
            <a:r>
              <a:rPr lang="is-IS" dirty="0" smtClean="0"/>
              <a:t>Aukin heimild frá 6. júní 2012: PSK-31 bættist við</a:t>
            </a:r>
          </a:p>
          <a:p>
            <a:pPr lvl="1"/>
            <a:endParaRPr lang="is-IS" dirty="0" smtClean="0"/>
          </a:p>
          <a:p>
            <a:pPr marL="274320" lvl="1" indent="0">
              <a:buNone/>
            </a:pPr>
            <a:r>
              <a:rPr lang="is-IS" sz="2800" u="sng" dirty="0" smtClean="0">
                <a:solidFill>
                  <a:schemeClr val="tx1"/>
                </a:solidFill>
              </a:rPr>
              <a:t>Núgildandi heimild: </a:t>
            </a:r>
            <a:r>
              <a:rPr lang="is-IS" sz="2800" dirty="0" smtClean="0">
                <a:solidFill>
                  <a:schemeClr val="tx1"/>
                </a:solidFill>
              </a:rPr>
              <a:t> 2013 og 2014</a:t>
            </a:r>
          </a:p>
          <a:p>
            <a:pPr lvl="1">
              <a:buFont typeface="Wingdings" pitchFamily="2" charset="2"/>
              <a:buChar char="§"/>
            </a:pPr>
            <a:r>
              <a:rPr lang="is-IS" dirty="0" smtClean="0"/>
              <a:t>    Mest bandbreidd: 3 </a:t>
            </a:r>
            <a:r>
              <a:rPr lang="is-IS" dirty="0" err="1" smtClean="0"/>
              <a:t>kHz</a:t>
            </a:r>
            <a:r>
              <a:rPr lang="is-IS" dirty="0" smtClean="0"/>
              <a:t>; hámarks útgeislað afl: 100 </a:t>
            </a:r>
            <a:r>
              <a:rPr lang="is-IS" dirty="0" err="1" smtClean="0"/>
              <a:t>wött</a:t>
            </a:r>
            <a:endParaRPr lang="is-IS" dirty="0" smtClean="0"/>
          </a:p>
          <a:p>
            <a:pPr lvl="1">
              <a:buFont typeface="Wingdings" pitchFamily="2" charset="2"/>
              <a:buChar char="§"/>
            </a:pPr>
            <a:r>
              <a:rPr lang="is-IS" dirty="0" smtClean="0"/>
              <a:t>    Á víkjandi grundvelli í tilraunaskyni</a:t>
            </a:r>
          </a:p>
          <a:p>
            <a:pPr lvl="1">
              <a:buFont typeface="Wingdings" pitchFamily="2" charset="2"/>
              <a:buChar char="§"/>
            </a:pPr>
            <a:r>
              <a:rPr lang="is-IS" dirty="0"/>
              <a:t> </a:t>
            </a:r>
            <a:r>
              <a:rPr lang="is-IS" dirty="0" smtClean="0"/>
              <a:t>   Tíðnisviðið er opið N- og G-leyfishöfum</a:t>
            </a:r>
          </a:p>
          <a:p>
            <a:pPr lvl="1">
              <a:buFont typeface="Wingdings" pitchFamily="2" charset="2"/>
              <a:buChar char="§"/>
            </a:pPr>
            <a:r>
              <a:rPr lang="is-IS" dirty="0"/>
              <a:t> </a:t>
            </a:r>
            <a:r>
              <a:rPr lang="is-IS" dirty="0" smtClean="0"/>
              <a:t>   Sækja þarf sérstaklega um heimild frá 1.1.2013</a:t>
            </a:r>
          </a:p>
          <a:p>
            <a:pPr marL="274320" lvl="1" indent="0">
              <a:buNone/>
            </a:pPr>
            <a:endParaRPr lang="is-IS" dirty="0"/>
          </a:p>
          <a:p>
            <a:pPr marL="274320" lvl="1" indent="0">
              <a:buNone/>
            </a:pPr>
            <a:r>
              <a:rPr lang="is-IS" sz="1300" baseline="30000" dirty="0" smtClean="0"/>
              <a:t>1) </a:t>
            </a:r>
            <a:r>
              <a:rPr lang="is-IS" sz="1300" dirty="0" smtClean="0"/>
              <a:t>Hámarks útgeislað afl.</a:t>
            </a:r>
          </a:p>
          <a:p>
            <a:pPr marL="274320" lvl="1" indent="0">
              <a:buNone/>
            </a:pPr>
            <a:r>
              <a:rPr lang="is-IS" sz="2600" dirty="0"/>
              <a:t>	</a:t>
            </a:r>
            <a:endParaRPr lang="is-IS" sz="2600" dirty="0" smtClean="0"/>
          </a:p>
          <a:p>
            <a:pPr marL="274320" lvl="1" indent="0">
              <a:buNone/>
            </a:pPr>
            <a:endParaRPr lang="is-IS" sz="2600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35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60-metrar: Útbreiðsla og eiginleikar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12</a:t>
            </a:fld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60 metra bandið er mitt á milli 80 og 40 metranna </a:t>
            </a:r>
          </a:p>
          <a:p>
            <a:r>
              <a:rPr lang="is-IS" dirty="0" smtClean="0"/>
              <a:t>Þegar engin/léleg skilyrði eru innanlands á 80 og 40, dugar 60 metra bandið oft vel</a:t>
            </a:r>
          </a:p>
          <a:p>
            <a:r>
              <a:rPr lang="is-IS" dirty="0" smtClean="0"/>
              <a:t>Þá er deyfing frá D-laginu minni á 60 metrum heldur en á 80 metrum. 5 </a:t>
            </a:r>
            <a:r>
              <a:rPr lang="is-IS" dirty="0" err="1" smtClean="0"/>
              <a:t>MHz</a:t>
            </a:r>
            <a:r>
              <a:rPr lang="is-IS" dirty="0" smtClean="0"/>
              <a:t> henta þar af leiðandi betur til NVIS (</a:t>
            </a:r>
            <a:r>
              <a:rPr lang="is-IS" i="1" dirty="0" err="1" smtClean="0"/>
              <a:t>Near</a:t>
            </a:r>
            <a:r>
              <a:rPr lang="is-IS" i="1" dirty="0" smtClean="0"/>
              <a:t> </a:t>
            </a:r>
            <a:r>
              <a:rPr lang="is-IS" i="1" dirty="0" err="1" smtClean="0"/>
              <a:t>Vertical</a:t>
            </a:r>
            <a:r>
              <a:rPr lang="is-IS" i="1" dirty="0" smtClean="0"/>
              <a:t> </a:t>
            </a:r>
            <a:r>
              <a:rPr lang="is-IS" i="1" dirty="0" err="1" smtClean="0"/>
              <a:t>Incidence</a:t>
            </a:r>
            <a:r>
              <a:rPr lang="is-IS" i="1" dirty="0" smtClean="0"/>
              <a:t> </a:t>
            </a:r>
            <a:r>
              <a:rPr lang="is-IS" i="1" dirty="0" err="1" smtClean="0"/>
              <a:t>Skywave</a:t>
            </a:r>
            <a:r>
              <a:rPr lang="is-IS" dirty="0" smtClean="0"/>
              <a:t>) fjarskipta</a:t>
            </a:r>
          </a:p>
          <a:p>
            <a:r>
              <a:rPr lang="is-IS" dirty="0" smtClean="0"/>
              <a:t>Fjöldi radíóvita gerir kleift að fylgjast með skilyrðum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3482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990600"/>
          </a:xfrm>
        </p:spPr>
        <p:txBody>
          <a:bodyPr>
            <a:normAutofit/>
          </a:bodyPr>
          <a:lstStyle/>
          <a:p>
            <a:r>
              <a:rPr lang="is-IS" sz="3100" dirty="0" smtClean="0"/>
              <a:t>60-metrar: </a:t>
            </a:r>
            <a:r>
              <a:rPr lang="is-IS" sz="3100" dirty="0" smtClean="0"/>
              <a:t>Bandplan NRRL </a:t>
            </a:r>
            <a:r>
              <a:rPr lang="is-IS" sz="3100" dirty="0" smtClean="0"/>
              <a:t>og Í.R.A.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sz="1300" dirty="0" smtClean="0"/>
              <a:t>(Frá 1. júlí 2011)</a:t>
            </a:r>
            <a:endParaRPr lang="is-IS" sz="1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13</a:t>
            </a:fld>
            <a:endParaRPr lang="is-I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2365723"/>
              </p:ext>
            </p:extLst>
          </p:nvPr>
        </p:nvGraphicFramePr>
        <p:xfrm>
          <a:off x="251520" y="1473200"/>
          <a:ext cx="871296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225"/>
                <a:gridCol w="2649223"/>
                <a:gridCol w="1872208"/>
                <a:gridCol w="280831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s-IS" sz="1600" dirty="0" smtClean="0"/>
                        <a:t>QRG </a:t>
                      </a:r>
                      <a:r>
                        <a:rPr lang="is-IS" sz="1600" baseline="30000" dirty="0" smtClean="0"/>
                        <a:t>1) </a:t>
                      </a:r>
                      <a:endParaRPr lang="is-I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600" dirty="0" smtClean="0"/>
                        <a:t>Tegund útgeislunar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600" dirty="0" smtClean="0"/>
                        <a:t>Tegund notkunar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600" dirty="0" smtClean="0"/>
                        <a:t>Skýringar</a:t>
                      </a:r>
                      <a:endParaRPr lang="is-I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1600" dirty="0" smtClean="0"/>
                        <a:t>5310 </a:t>
                      </a:r>
                      <a:r>
                        <a:rPr lang="is-IS" sz="1600" dirty="0" err="1" smtClean="0"/>
                        <a:t>kHz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600" dirty="0" smtClean="0"/>
                        <a:t>Mors (A1A)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 smtClean="0"/>
                        <a:t>Almenn kalltíðni</a:t>
                      </a:r>
                      <a:endParaRPr lang="is-I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 smtClean="0"/>
                        <a:t>5305-5315 (eingöngu mors)</a:t>
                      </a:r>
                      <a:endParaRPr lang="is-I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1600" dirty="0" smtClean="0"/>
                        <a:t>5335 </a:t>
                      </a:r>
                      <a:r>
                        <a:rPr lang="is-IS" sz="1600" dirty="0" err="1" smtClean="0"/>
                        <a:t>kHz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600" dirty="0" smtClean="0"/>
                        <a:t>QRP, allar </a:t>
                      </a:r>
                      <a:r>
                        <a:rPr lang="is-IS" sz="1600" dirty="0" err="1" smtClean="0"/>
                        <a:t>teg</a:t>
                      </a:r>
                      <a:r>
                        <a:rPr lang="is-IS" sz="1600" dirty="0" smtClean="0"/>
                        <a:t>. útgeislunar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 smtClean="0"/>
                        <a:t>Almenn kalltíðni</a:t>
                      </a:r>
                      <a:endParaRPr lang="is-I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spc="-20" baseline="0" dirty="0" smtClean="0"/>
                        <a:t>5330-5340 (allar </a:t>
                      </a:r>
                      <a:r>
                        <a:rPr lang="is-IS" sz="1400" spc="-20" baseline="0" dirty="0" err="1" smtClean="0"/>
                        <a:t>teg</a:t>
                      </a:r>
                      <a:r>
                        <a:rPr lang="is-IS" sz="1400" spc="-20" baseline="0" dirty="0" smtClean="0"/>
                        <a:t>. </a:t>
                      </a:r>
                      <a:r>
                        <a:rPr lang="is-IS" sz="1400" spc="-20" baseline="0" dirty="0" err="1" smtClean="0"/>
                        <a:t>útgeilslunar</a:t>
                      </a:r>
                      <a:r>
                        <a:rPr lang="is-IS" sz="1400" spc="-20" baseline="0" dirty="0" smtClean="0"/>
                        <a:t>)</a:t>
                      </a:r>
                      <a:endParaRPr lang="is-IS" sz="1400" spc="-2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1600" dirty="0" smtClean="0"/>
                        <a:t>5355 </a:t>
                      </a:r>
                      <a:r>
                        <a:rPr lang="is-IS" sz="1600" dirty="0" err="1" smtClean="0"/>
                        <a:t>kHz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600" dirty="0" smtClean="0"/>
                        <a:t>Stafrænar </a:t>
                      </a:r>
                      <a:r>
                        <a:rPr lang="is-IS" sz="1600" dirty="0" err="1" smtClean="0"/>
                        <a:t>teg</a:t>
                      </a:r>
                      <a:r>
                        <a:rPr lang="is-IS" sz="1600" dirty="0" smtClean="0"/>
                        <a:t>. útgeislunar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 smtClean="0"/>
                        <a:t>Almenn kalltíðni</a:t>
                      </a:r>
                      <a:endParaRPr lang="is-I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 smtClean="0"/>
                        <a:t>5350-5360 (stafrænar </a:t>
                      </a:r>
                      <a:r>
                        <a:rPr lang="is-IS" sz="1400" dirty="0" err="1" smtClean="0"/>
                        <a:t>teg</a:t>
                      </a:r>
                      <a:r>
                        <a:rPr lang="is-IS" sz="1400" dirty="0" smtClean="0"/>
                        <a:t>. útg.)</a:t>
                      </a:r>
                      <a:endParaRPr lang="is-I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1600" dirty="0" smtClean="0"/>
                        <a:t>5375 </a:t>
                      </a:r>
                      <a:r>
                        <a:rPr lang="is-IS" sz="1600" dirty="0" err="1" smtClean="0"/>
                        <a:t>kHz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600" dirty="0" smtClean="0"/>
                        <a:t>Tal (J3E, USB)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 smtClean="0"/>
                        <a:t>Almenn kalltíðni</a:t>
                      </a:r>
                      <a:endParaRPr lang="is-I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 smtClean="0"/>
                        <a:t>5375-5390 (eingöngu tal)</a:t>
                      </a:r>
                      <a:endParaRPr lang="is-I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1600" dirty="0" smtClean="0"/>
                        <a:t>5403,5 </a:t>
                      </a:r>
                      <a:r>
                        <a:rPr lang="is-IS" sz="1600" dirty="0" err="1" smtClean="0"/>
                        <a:t>kHz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600" dirty="0" smtClean="0"/>
                        <a:t>Tal</a:t>
                      </a:r>
                      <a:r>
                        <a:rPr lang="is-IS" sz="1600" baseline="0" dirty="0" smtClean="0"/>
                        <a:t> (J3E, USB)</a:t>
                      </a:r>
                      <a:endParaRPr lang="is-I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400" dirty="0" smtClean="0"/>
                        <a:t>Almenn kalltíðni, DX</a:t>
                      </a:r>
                      <a:endParaRPr lang="is-I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4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is-IS" sz="1200" baseline="30000" dirty="0" smtClean="0"/>
                        <a:t>1) </a:t>
                      </a:r>
                      <a:r>
                        <a:rPr lang="is-IS" sz="1200" baseline="0" dirty="0" smtClean="0"/>
                        <a:t>Viðmiðunartíðnir</a:t>
                      </a:r>
                      <a:endParaRPr lang="is-IS" sz="12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endParaRPr lang="is-IS" sz="1200" baseline="0" dirty="0" smtClean="0"/>
                    </a:p>
                    <a:p>
                      <a:r>
                        <a:rPr lang="is-IS" sz="1200" baseline="0" dirty="0" smtClean="0"/>
                        <a:t>Hafa þarf í huga að tiltölulega fá þjóðlönd heimila sínum radíóamatörum aðgang að 5 MHz bandinu, enn sem komið er. Staðan var þessi þann 1. janúar 2013:</a:t>
                      </a:r>
                    </a:p>
                    <a:p>
                      <a:endParaRPr lang="is-IS" sz="1200" baseline="0" dirty="0" smtClean="0"/>
                    </a:p>
                    <a:p>
                      <a:r>
                        <a:rPr lang="is-IS" sz="1200" baseline="0" dirty="0" smtClean="0"/>
                        <a:t>5250-5450 kHz: Bangladesh, Danmörk, Grenada, Grænland, Sómalía, Trinidat &amp; Tobago.</a:t>
                      </a:r>
                    </a:p>
                    <a:p>
                      <a:r>
                        <a:rPr lang="is-IS" sz="1200" baseline="0" dirty="0" smtClean="0"/>
                        <a:t>5250-5400 kHz: Barbados.</a:t>
                      </a:r>
                    </a:p>
                    <a:p>
                      <a:r>
                        <a:rPr lang="is-IS" sz="1200" baseline="0" dirty="0" smtClean="0"/>
                        <a:t>5260-5410 kHz: Ísland, Króatía, Noregur, Slóvakía.</a:t>
                      </a:r>
                    </a:p>
                    <a:p>
                      <a:endParaRPr lang="is-IS" sz="1200" baseline="0" dirty="0" smtClean="0"/>
                    </a:p>
                    <a:p>
                      <a:r>
                        <a:rPr lang="is-IS" sz="1200" baseline="0" dirty="0" smtClean="0"/>
                        <a:t>Öll önnur lönd bjóða sínum leyfishöfum aðeins einstakar tíðnir (mest 10): Meðal annars, Finnland, Svíþjóð, Bretland, Portúgal, Írland, Grikkland og Þýskaland, auk Bandaríkjanna, Kanada, Ástralíu og nokkurra fleiri fjarlægra landa. </a:t>
                      </a:r>
                    </a:p>
                    <a:p>
                      <a:endParaRPr lang="is-IS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5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60-metrar: Tæki, búnaður og loftnet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14</a:t>
            </a:fld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/>
              <a:t>Sendi- og </a:t>
            </a:r>
            <a:r>
              <a:rPr lang="is-IS" dirty="0" smtClean="0"/>
              <a:t>móttökustöðvar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is-IS" sz="2300" dirty="0"/>
              <a:t>Mest um breyttar HF sendi-/móttökustöðvar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is-IS" sz="2300" dirty="0"/>
              <a:t>Nýrri HF stöðvar keyptar frá USA eru flestar með 5 </a:t>
            </a:r>
            <a:r>
              <a:rPr lang="is-IS" sz="2300" dirty="0" err="1"/>
              <a:t>MHz</a:t>
            </a:r>
            <a:endParaRPr lang="is-IS" sz="2300" dirty="0"/>
          </a:p>
          <a:p>
            <a:r>
              <a:rPr lang="is-IS" dirty="0"/>
              <a:t>Aukabúnaður</a:t>
            </a:r>
          </a:p>
          <a:p>
            <a:pPr lvl="1"/>
            <a:r>
              <a:rPr lang="is-IS" dirty="0"/>
              <a:t>Loftnetsaðlögunarrásir (heimasmíðaðar, keyptar tilbúnar)</a:t>
            </a:r>
          </a:p>
          <a:p>
            <a:r>
              <a:rPr lang="is-IS" dirty="0" smtClean="0"/>
              <a:t>Loftnet</a:t>
            </a:r>
          </a:p>
          <a:p>
            <a:pPr lvl="1"/>
            <a:r>
              <a:rPr lang="is-IS" dirty="0" smtClean="0"/>
              <a:t>Mest heimasmíðuð</a:t>
            </a:r>
          </a:p>
          <a:p>
            <a:pPr lvl="1"/>
            <a:r>
              <a:rPr lang="is-IS" dirty="0" smtClean="0"/>
              <a:t>Aukið úrval tilbúinna loftneta, m.a. bílneta</a:t>
            </a:r>
            <a:endParaRPr lang="is-IS" sz="2600" dirty="0" smtClean="0"/>
          </a:p>
          <a:p>
            <a:pPr marL="274320" lvl="1" indent="0">
              <a:buNone/>
            </a:pPr>
            <a:endParaRPr lang="is-IS" sz="2800" dirty="0"/>
          </a:p>
          <a:p>
            <a:pPr marL="274320" lvl="1" indent="0">
              <a:buNone/>
            </a:pPr>
            <a:endParaRPr lang="is-IS" sz="2600" dirty="0" smtClean="0"/>
          </a:p>
          <a:p>
            <a:pPr lvl="1"/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3124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60-metrar: Almenn umsögn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15</a:t>
            </a:fld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Mjög góð reynsla í tæp 6 ár (frá 5. apríl 2008)</a:t>
            </a:r>
          </a:p>
          <a:p>
            <a:pPr lvl="1"/>
            <a:r>
              <a:rPr lang="is-IS" dirty="0" smtClean="0"/>
              <a:t>Engar kvartanir borist til PFS</a:t>
            </a:r>
          </a:p>
          <a:p>
            <a:pPr lvl="1"/>
            <a:r>
              <a:rPr lang="is-IS" dirty="0" smtClean="0"/>
              <a:t>Tiltölulega margir íslenskir leyfishafar notendur </a:t>
            </a:r>
          </a:p>
          <a:p>
            <a:r>
              <a:rPr lang="is-IS" dirty="0"/>
              <a:t>Athugað verði við næstu uppfærslu (eða fyrr):</a:t>
            </a:r>
          </a:p>
          <a:p>
            <a:pPr lvl="1"/>
            <a:r>
              <a:rPr lang="is-IS" dirty="0"/>
              <a:t>Fá rýmkaða tíðniheimild</a:t>
            </a:r>
          </a:p>
          <a:p>
            <a:pPr lvl="1"/>
            <a:r>
              <a:rPr lang="is-IS" dirty="0"/>
              <a:t>Fá rýmkaða aflheimild (er nú 100W hámarks útgeislað afl)</a:t>
            </a:r>
          </a:p>
          <a:p>
            <a:r>
              <a:rPr lang="is-IS" dirty="0" smtClean="0"/>
              <a:t>Góðar líkur á almennri úthlutun á WRC 2015</a:t>
            </a:r>
          </a:p>
          <a:p>
            <a:r>
              <a:rPr lang="is-IS" dirty="0" smtClean="0"/>
              <a:t>Ath. upplýsingar um 5 </a:t>
            </a:r>
            <a:r>
              <a:rPr lang="is-IS" dirty="0" err="1" smtClean="0"/>
              <a:t>MHz</a:t>
            </a:r>
            <a:r>
              <a:rPr lang="is-IS" dirty="0" smtClean="0"/>
              <a:t> bandið á netinu:</a:t>
            </a:r>
            <a:endParaRPr lang="is-IS" dirty="0"/>
          </a:p>
          <a:p>
            <a:pPr lvl="1"/>
            <a:r>
              <a:rPr lang="is-IS" dirty="0" smtClean="0">
                <a:hlinkClick r:id="rId2"/>
              </a:rPr>
              <a:t>http</a:t>
            </a:r>
            <a:r>
              <a:rPr lang="is-IS" dirty="0">
                <a:hlinkClick r:id="rId2"/>
              </a:rPr>
              <a:t>://</a:t>
            </a:r>
            <a:r>
              <a:rPr lang="is-IS" dirty="0" smtClean="0">
                <a:hlinkClick r:id="rId2"/>
              </a:rPr>
              <a:t>groups.yahoo.com/group/60meter/</a:t>
            </a:r>
            <a:r>
              <a:rPr lang="is-IS" dirty="0" smtClean="0"/>
              <a:t> </a:t>
            </a:r>
          </a:p>
          <a:p>
            <a:pPr lvl="1"/>
            <a:r>
              <a:rPr lang="is-IS" dirty="0" smtClean="0">
                <a:hlinkClick r:id="rId3"/>
              </a:rPr>
              <a:t>http</a:t>
            </a:r>
            <a:r>
              <a:rPr lang="is-IS" dirty="0">
                <a:hlinkClick r:id="rId3"/>
              </a:rPr>
              <a:t>://hflink.com/60meters</a:t>
            </a:r>
            <a:r>
              <a:rPr lang="is-IS" dirty="0" smtClean="0">
                <a:hlinkClick r:id="rId3"/>
              </a:rPr>
              <a:t>/</a:t>
            </a:r>
            <a:endParaRPr lang="is-IS" dirty="0" smtClean="0"/>
          </a:p>
          <a:p>
            <a:pPr marL="274320" lvl="1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94150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3. Kafli</a:t>
            </a:r>
            <a:br>
              <a:rPr lang="is-IS" dirty="0" smtClean="0"/>
            </a:br>
            <a:r>
              <a:rPr lang="is-IS" dirty="0" smtClean="0"/>
              <a:t>160 metrar; 1850-1900 </a:t>
            </a:r>
            <a:r>
              <a:rPr lang="is-IS" dirty="0" err="1" smtClean="0"/>
              <a:t>kHz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16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6854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1850-1900 </a:t>
            </a:r>
            <a:r>
              <a:rPr lang="is-IS" dirty="0" err="1" smtClean="0"/>
              <a:t>kHz</a:t>
            </a:r>
            <a:r>
              <a:rPr lang="is-IS" dirty="0" smtClean="0"/>
              <a:t>: Yfirlit yfir heimildir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is-IS" u="sng" dirty="0" smtClean="0"/>
              <a:t>Fyrst heimilað:</a:t>
            </a:r>
            <a:r>
              <a:rPr lang="is-IS" dirty="0" smtClean="0"/>
              <a:t>  2007; mest afl 10 </a:t>
            </a:r>
            <a:r>
              <a:rPr lang="is-IS" dirty="0" err="1" smtClean="0"/>
              <a:t>wött</a:t>
            </a:r>
            <a:endParaRPr lang="is-IS" dirty="0" smtClean="0"/>
          </a:p>
          <a:p>
            <a:r>
              <a:rPr lang="is-IS" u="sng" dirty="0" smtClean="0"/>
              <a:t>Næstu heimildir:</a:t>
            </a:r>
            <a:r>
              <a:rPr lang="is-IS" dirty="0" smtClean="0"/>
              <a:t>  2008 og 2010 (ekki sótt um 2010) </a:t>
            </a:r>
          </a:p>
          <a:p>
            <a:r>
              <a:rPr lang="is-IS" u="sng" dirty="0" smtClean="0"/>
              <a:t>Þarnæsta heimild:</a:t>
            </a:r>
            <a:r>
              <a:rPr lang="is-IS" dirty="0" smtClean="0"/>
              <a:t>  6. janúar-31. desember 2011</a:t>
            </a:r>
          </a:p>
          <a:p>
            <a:pPr lvl="1"/>
            <a:r>
              <a:rPr lang="is-IS" dirty="0" smtClean="0"/>
              <a:t>Í 10 tilgreindum alþjóðlegum keppnum</a:t>
            </a:r>
          </a:p>
          <a:p>
            <a:pPr lvl="1"/>
            <a:r>
              <a:rPr lang="is-IS" dirty="0" smtClean="0"/>
              <a:t>Aflheimild (útgangsafl): 1kW (G-leyfi); 10W (N-leyfi)</a:t>
            </a:r>
          </a:p>
          <a:p>
            <a:r>
              <a:rPr lang="is-IS" u="sng" dirty="0" smtClean="0"/>
              <a:t>Núgildandi heimild:</a:t>
            </a:r>
            <a:r>
              <a:rPr lang="is-IS" dirty="0" smtClean="0"/>
              <a:t>  2013.</a:t>
            </a:r>
          </a:p>
          <a:p>
            <a:pPr lvl="1"/>
            <a:r>
              <a:rPr lang="is-IS" dirty="0" smtClean="0"/>
              <a:t>Á víkjandi grundvelli í tilraunaskyni</a:t>
            </a:r>
          </a:p>
          <a:p>
            <a:pPr lvl="1"/>
            <a:r>
              <a:rPr lang="is-IS" dirty="0" smtClean="0"/>
              <a:t>Óbreyttar aflheimildir</a:t>
            </a:r>
          </a:p>
          <a:p>
            <a:pPr lvl="1"/>
            <a:r>
              <a:rPr lang="is-IS" dirty="0" smtClean="0"/>
              <a:t>Sækja þarf sérstaklega um heimild frá 1.1.2013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17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772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160-metrar: Útbreiðsla og eiginleikar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18</a:t>
            </a:fld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Útbreiðsla og eiginleikar á 1850-1900 </a:t>
            </a:r>
            <a:r>
              <a:rPr lang="is-IS" dirty="0" err="1" smtClean="0"/>
              <a:t>kHz</a:t>
            </a:r>
            <a:r>
              <a:rPr lang="is-IS" dirty="0" smtClean="0"/>
              <a:t>, sama og á 1810-1850 </a:t>
            </a:r>
            <a:r>
              <a:rPr lang="is-IS" dirty="0" err="1" smtClean="0"/>
              <a:t>kHz</a:t>
            </a:r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85988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160-metrar: Niðurskipting tíðna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19</a:t>
            </a:fld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Miðað er við notkunarheimild einvörðungu í alþjóðlegum keppnum</a:t>
            </a:r>
          </a:p>
          <a:p>
            <a:r>
              <a:rPr lang="is-IS" dirty="0" smtClean="0"/>
              <a:t>Niðurskipting tíðna fer þannig eftir tegund útgeislunar í viðkomandi keppni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82580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Erindið skiptist í inngang og 4 kafla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 lnSpcReduction="10000"/>
          </a:bodyPr>
          <a:lstStyle/>
          <a:p>
            <a:r>
              <a:rPr lang="is-IS" dirty="0" smtClean="0"/>
              <a:t>Inngangur um nýju böndin okkar 2013.</a:t>
            </a:r>
          </a:p>
          <a:p>
            <a:r>
              <a:rPr lang="is-IS" dirty="0" smtClean="0"/>
              <a:t>1. kafli: 4 metrar</a:t>
            </a:r>
          </a:p>
          <a:p>
            <a:r>
              <a:rPr lang="is-IS" dirty="0" smtClean="0"/>
              <a:t>2. kafli: 60 metrar</a:t>
            </a:r>
          </a:p>
          <a:p>
            <a:r>
              <a:rPr lang="is-IS" dirty="0" smtClean="0"/>
              <a:t>3. kafli: 160 metrar</a:t>
            </a:r>
          </a:p>
          <a:p>
            <a:r>
              <a:rPr lang="is-IS" dirty="0" smtClean="0"/>
              <a:t>4. kafli: 630 metrar</a:t>
            </a:r>
          </a:p>
          <a:p>
            <a:r>
              <a:rPr lang="is-IS" sz="2000" dirty="0" smtClean="0"/>
              <a:t>Í hverjum kafla er umfjöllun um:</a:t>
            </a:r>
          </a:p>
          <a:p>
            <a:pPr lvl="1"/>
            <a:r>
              <a:rPr lang="is-IS" sz="2000" dirty="0" smtClean="0"/>
              <a:t>Yfirlit yfir heimildir (þ.m.t. takmarkanir);</a:t>
            </a:r>
          </a:p>
          <a:p>
            <a:pPr lvl="1"/>
            <a:r>
              <a:rPr lang="is-IS" sz="2000" dirty="0" smtClean="0"/>
              <a:t>Útbreiðslu og eiginleika;</a:t>
            </a:r>
          </a:p>
          <a:p>
            <a:pPr lvl="1"/>
            <a:r>
              <a:rPr lang="is-IS" sz="2000" dirty="0" smtClean="0"/>
              <a:t>Niðurskiptingu eftir notkun („band plön“);</a:t>
            </a:r>
          </a:p>
          <a:p>
            <a:pPr lvl="1"/>
            <a:r>
              <a:rPr lang="is-IS" sz="2000" dirty="0" smtClean="0"/>
              <a:t>Tæki, búnaður og loftnet; og</a:t>
            </a:r>
          </a:p>
          <a:p>
            <a:pPr lvl="1"/>
            <a:r>
              <a:rPr lang="is-IS" sz="2000" dirty="0" smtClean="0"/>
              <a:t>Almenn umsögn</a:t>
            </a:r>
            <a:endParaRPr lang="is-I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5835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160-metrar: Tæki, búnaður og loftnet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20</a:t>
            </a:fld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Sömu sendi-/móttökustöðvar og á 1810-1850 </a:t>
            </a:r>
            <a:r>
              <a:rPr lang="is-IS" dirty="0" err="1" smtClean="0"/>
              <a:t>kHz</a:t>
            </a:r>
            <a:endParaRPr lang="is-IS" dirty="0" smtClean="0"/>
          </a:p>
          <a:p>
            <a:r>
              <a:rPr lang="is-IS" dirty="0" smtClean="0"/>
              <a:t>Sami búnaður </a:t>
            </a:r>
          </a:p>
          <a:p>
            <a:r>
              <a:rPr lang="is-IS" dirty="0" smtClean="0"/>
              <a:t>Gjarnan heimasmíðuð loftnet (eða keypt)</a:t>
            </a:r>
          </a:p>
          <a:p>
            <a:r>
              <a:rPr lang="is-IS" dirty="0" smtClean="0"/>
              <a:t>Yfirleitt þarf að breyta þeim vegna hærri tíðni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6679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160-metrar: Almenn umsögn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21</a:t>
            </a:fld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Ánægja á meðal leyfishafa sem taka þátt í alþjóðlegum keppnum með aðgang að tíðnisviðinu</a:t>
            </a:r>
          </a:p>
          <a:p>
            <a:r>
              <a:rPr lang="is-IS" dirty="0" smtClean="0"/>
              <a:t>Einkum eftir hækkun aflheimildar 6. janúar 2011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9758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Kafli 4</a:t>
            </a:r>
            <a:br>
              <a:rPr lang="is-IS" dirty="0" smtClean="0"/>
            </a:br>
            <a:r>
              <a:rPr lang="is-IS" dirty="0" smtClean="0"/>
              <a:t>630 metrar; 472-479 </a:t>
            </a:r>
            <a:r>
              <a:rPr lang="is-IS" dirty="0" err="1" smtClean="0"/>
              <a:t>kHz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22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122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630-metrar: Yfirlit yfir heimildir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r>
              <a:rPr lang="is-IS" dirty="0" smtClean="0"/>
              <a:t>Fyrst heimilað: 16. janúar 2013</a:t>
            </a:r>
          </a:p>
          <a:p>
            <a:pPr lvl="1"/>
            <a:r>
              <a:rPr lang="is-IS" dirty="0" smtClean="0"/>
              <a:t>Ótímabundin úthlutun samkvæmt  WRC-2012</a:t>
            </a:r>
          </a:p>
          <a:p>
            <a:pPr lvl="1"/>
            <a:r>
              <a:rPr lang="is-IS" dirty="0" smtClean="0"/>
              <a:t>Aflheimild: 5 </a:t>
            </a:r>
            <a:r>
              <a:rPr lang="is-IS" dirty="0" err="1" smtClean="0"/>
              <a:t>wött</a:t>
            </a:r>
            <a:r>
              <a:rPr lang="is-IS" dirty="0" smtClean="0"/>
              <a:t> e.i.r.p.</a:t>
            </a:r>
          </a:p>
          <a:p>
            <a:pPr lvl="1"/>
            <a:r>
              <a:rPr lang="is-IS" dirty="0" smtClean="0"/>
              <a:t>Bandbreidd: Mest 1 </a:t>
            </a:r>
            <a:r>
              <a:rPr lang="is-IS" dirty="0" err="1" smtClean="0"/>
              <a:t>kHz</a:t>
            </a:r>
            <a:r>
              <a:rPr lang="is-IS" dirty="0" smtClean="0"/>
              <a:t> </a:t>
            </a:r>
          </a:p>
          <a:p>
            <a:pPr lvl="1"/>
            <a:r>
              <a:rPr lang="is-IS" dirty="0" smtClean="0"/>
              <a:t>Tíðnisviðið er opið G-leyfishöfum</a:t>
            </a:r>
          </a:p>
          <a:p>
            <a:pPr lvl="1"/>
            <a:r>
              <a:rPr lang="is-IS" dirty="0" smtClean="0"/>
              <a:t>Úthlutun til íslenskra leyfishafa er á víkjandi grunni</a:t>
            </a:r>
          </a:p>
          <a:p>
            <a:pPr marL="274320" lvl="1" indent="0">
              <a:buNone/>
            </a:pPr>
            <a:endParaRPr lang="is-IS" dirty="0" smtClean="0"/>
          </a:p>
          <a:p>
            <a:pPr marL="274320" lvl="1" indent="0" algn="just">
              <a:buNone/>
            </a:pPr>
            <a:r>
              <a:rPr lang="is-IS" sz="2100" dirty="0" smtClean="0"/>
              <a:t>630 metrarnir leystu af hólmi tímabundna sérheimild á tíðnisviðinu 493-510 </a:t>
            </a:r>
            <a:r>
              <a:rPr lang="is-IS" sz="2100" dirty="0" err="1" smtClean="0"/>
              <a:t>kHz</a:t>
            </a:r>
            <a:r>
              <a:rPr lang="is-IS" sz="2100" dirty="0" smtClean="0"/>
              <a:t> sem fyrst var veitt þann 19. febrúar 2010. Heimildin var framlengd óbreytt árin 2011 og 2012 en féll niður 31. desember 2012. Tegund útgeislunar var bundin við A1A (mors).</a:t>
            </a:r>
            <a:endParaRPr lang="is-I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23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089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630-metrar: Útbreiðsla og eiginleikar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24</a:t>
            </a:fld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Allt að 2000 km </a:t>
            </a:r>
            <a:r>
              <a:rPr lang="is-IS" dirty="0" err="1" smtClean="0"/>
              <a:t>drægni</a:t>
            </a:r>
            <a:r>
              <a:rPr lang="is-IS" dirty="0" smtClean="0"/>
              <a:t> í góðum skilyrðum</a:t>
            </a:r>
          </a:p>
          <a:p>
            <a:r>
              <a:rPr lang="is-IS" dirty="0" smtClean="0"/>
              <a:t>Radíóvitar gera kleift að fylgjast með skilyrðum</a:t>
            </a:r>
          </a:p>
          <a:p>
            <a:r>
              <a:rPr lang="is-IS" dirty="0" smtClean="0"/>
              <a:t>Skilyrðum svipar til 600 metra bandsins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345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630-metrar: Niðurskipting tíðna 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25</a:t>
            </a:fld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Bandplan ekki komið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6677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630-metrar: Tæki, búnaðar og loftnet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26</a:t>
            </a:fld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Sendi- og móttökustöðvar</a:t>
            </a:r>
          </a:p>
          <a:p>
            <a:pPr lvl="1"/>
            <a:r>
              <a:rPr lang="is-IS" dirty="0"/>
              <a:t>Flestir nota TX-tíðnibreyta (heimasmíðaðir, keyptir)</a:t>
            </a:r>
          </a:p>
          <a:p>
            <a:pPr lvl="1"/>
            <a:r>
              <a:rPr lang="is-IS" dirty="0"/>
              <a:t>Margar sendi-/móttökustöðvar </a:t>
            </a:r>
            <a:r>
              <a:rPr lang="is-IS" dirty="0" smtClean="0"/>
              <a:t>á markaði eru þegar QRV á 630 metrum, t.d. FlexRadio, </a:t>
            </a:r>
            <a:r>
              <a:rPr lang="is-IS" dirty="0"/>
              <a:t>Elecraft </a:t>
            </a:r>
            <a:r>
              <a:rPr lang="is-IS" dirty="0" smtClean="0"/>
              <a:t> o.fl.</a:t>
            </a:r>
          </a:p>
          <a:p>
            <a:pPr lvl="1"/>
            <a:r>
              <a:rPr lang="is-IS" dirty="0" smtClean="0"/>
              <a:t>Aukabúnaður</a:t>
            </a:r>
            <a:endParaRPr lang="is-IS" dirty="0" smtClean="0"/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is-IS" sz="2300" dirty="0"/>
              <a:t>Flest er heimasmíðað</a:t>
            </a:r>
          </a:p>
          <a:p>
            <a:r>
              <a:rPr lang="is-IS" dirty="0" smtClean="0"/>
              <a:t>Loftnet</a:t>
            </a:r>
          </a:p>
          <a:p>
            <a:pPr lvl="1"/>
            <a:r>
              <a:rPr lang="is-IS" dirty="0" smtClean="0"/>
              <a:t>Flest eru heimasmíðuð</a:t>
            </a:r>
          </a:p>
          <a:p>
            <a:pPr marL="274320" lvl="1" indent="0">
              <a:buNone/>
            </a:pPr>
            <a:endParaRPr lang="is-IS" dirty="0" smtClean="0"/>
          </a:p>
          <a:p>
            <a:pPr lvl="1"/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285344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630-metrar: Almenn umsögn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27</a:t>
            </a:fld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Almenn ánægja er með nýja bandið</a:t>
            </a:r>
          </a:p>
          <a:p>
            <a:r>
              <a:rPr lang="is-IS" dirty="0" smtClean="0"/>
              <a:t>Góðar heimildir, bæði afl og bandbreidd merkja</a:t>
            </a:r>
          </a:p>
          <a:p>
            <a:r>
              <a:rPr lang="is-IS" dirty="0" smtClean="0"/>
              <a:t>Úthlutun bandsins til íslenskra radíóamatöra er með fyrstu löndum í IARU </a:t>
            </a:r>
            <a:r>
              <a:rPr lang="is-IS" smtClean="0"/>
              <a:t>Svæði 1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2817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b="1" dirty="0" smtClean="0"/>
              <a:t>Inngangur:</a:t>
            </a:r>
            <a:r>
              <a:rPr lang="is-IS" dirty="0" smtClean="0"/>
              <a:t> Nýju böndin okkar 2013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/>
          <a:lstStyle/>
          <a:p>
            <a:r>
              <a:rPr lang="is-IS" dirty="0" smtClean="0"/>
              <a:t>4 metrar: 70,000-70,200 </a:t>
            </a:r>
            <a:r>
              <a:rPr lang="is-IS" dirty="0" err="1" smtClean="0"/>
              <a:t>MHz</a:t>
            </a:r>
            <a:endParaRPr lang="is-IS" dirty="0" smtClean="0"/>
          </a:p>
          <a:p>
            <a:pPr lvl="1"/>
            <a:r>
              <a:rPr lang="is-IS" dirty="0" smtClean="0"/>
              <a:t>Sérheimild til 2 ára; almanaksárin 2013 og 2014</a:t>
            </a:r>
          </a:p>
          <a:p>
            <a:r>
              <a:rPr lang="is-IS" dirty="0" smtClean="0"/>
              <a:t>60 metrar: 5,260-5,410 </a:t>
            </a:r>
            <a:r>
              <a:rPr lang="is-IS" dirty="0" err="1" smtClean="0"/>
              <a:t>MHz</a:t>
            </a:r>
            <a:endParaRPr lang="is-IS" dirty="0" smtClean="0"/>
          </a:p>
          <a:p>
            <a:pPr lvl="1"/>
            <a:r>
              <a:rPr lang="is-IS" dirty="0" smtClean="0"/>
              <a:t>Sérheimild til 2 ára; almanaksárin 2013 og 2014</a:t>
            </a:r>
            <a:endParaRPr lang="is-IS" dirty="0"/>
          </a:p>
          <a:p>
            <a:r>
              <a:rPr lang="is-IS" dirty="0"/>
              <a:t>160 metrar: 1850-1900 </a:t>
            </a:r>
            <a:r>
              <a:rPr lang="is-IS" dirty="0" err="1"/>
              <a:t>kHz</a:t>
            </a:r>
            <a:r>
              <a:rPr lang="is-IS" dirty="0"/>
              <a:t> </a:t>
            </a:r>
            <a:endParaRPr lang="is-IS" dirty="0" smtClean="0"/>
          </a:p>
          <a:p>
            <a:pPr lvl="1"/>
            <a:r>
              <a:rPr lang="is-IS" dirty="0" smtClean="0"/>
              <a:t>Sérheimild til 1 árs; almanaksárið 2013</a:t>
            </a:r>
            <a:endParaRPr lang="is-IS" dirty="0"/>
          </a:p>
          <a:p>
            <a:r>
              <a:rPr lang="is-IS" dirty="0" smtClean="0"/>
              <a:t>630 metrar: 472-479 </a:t>
            </a:r>
            <a:r>
              <a:rPr lang="is-IS" dirty="0" err="1" smtClean="0"/>
              <a:t>kHz</a:t>
            </a:r>
            <a:endParaRPr lang="is-IS" dirty="0" smtClean="0"/>
          </a:p>
          <a:p>
            <a:pPr lvl="1"/>
            <a:r>
              <a:rPr lang="is-IS" dirty="0" smtClean="0"/>
              <a:t>Ótímabundin úthlutun frá og með 16. janúar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017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1. kafli</a:t>
            </a:r>
            <a:br>
              <a:rPr lang="is-IS" dirty="0" smtClean="0"/>
            </a:br>
            <a:r>
              <a:rPr lang="is-IS" dirty="0" smtClean="0"/>
              <a:t>4 metrar; 70,000-70,200 </a:t>
            </a:r>
            <a:r>
              <a:rPr lang="is-IS" dirty="0" err="1" smtClean="0"/>
              <a:t>MHz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4212704" cy="97904"/>
          </a:xfrm>
        </p:spPr>
        <p:txBody>
          <a:bodyPr>
            <a:normAutofit fontScale="25000" lnSpcReduction="20000"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935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4-metrar: Yfirlit yfir heimildir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/>
          <a:lstStyle/>
          <a:p>
            <a:r>
              <a:rPr lang="is-IS" u="sng" dirty="0" smtClean="0"/>
              <a:t>Fyrst heimilað: </a:t>
            </a:r>
            <a:r>
              <a:rPr lang="is-IS" dirty="0" smtClean="0"/>
              <a:t> 19. febrúar til 31. desember 2010</a:t>
            </a:r>
          </a:p>
          <a:p>
            <a:r>
              <a:rPr lang="is-IS" u="sng" dirty="0" smtClean="0"/>
              <a:t>Næst heimilað:</a:t>
            </a:r>
            <a:r>
              <a:rPr lang="is-IS" dirty="0" smtClean="0"/>
              <a:t>  2011 og 2012</a:t>
            </a:r>
          </a:p>
          <a:p>
            <a:r>
              <a:rPr lang="is-IS" u="sng" dirty="0" smtClean="0"/>
              <a:t>Núgildandi heimild:</a:t>
            </a:r>
            <a:r>
              <a:rPr lang="is-IS" dirty="0" smtClean="0"/>
              <a:t>  2013 og 2014</a:t>
            </a:r>
          </a:p>
          <a:p>
            <a:pPr lvl="1">
              <a:buFont typeface="Wingdings" pitchFamily="2" charset="2"/>
              <a:buChar char="§"/>
            </a:pPr>
            <a:r>
              <a:rPr lang="is-IS" dirty="0" smtClean="0"/>
              <a:t>Mest bandbreidd: 16 </a:t>
            </a:r>
            <a:r>
              <a:rPr lang="is-IS" dirty="0" err="1" smtClean="0"/>
              <a:t>kHz</a:t>
            </a:r>
            <a:r>
              <a:rPr lang="is-IS" dirty="0" smtClean="0"/>
              <a:t>; engar kvaðir á </a:t>
            </a:r>
            <a:r>
              <a:rPr lang="is-IS" dirty="0" err="1" smtClean="0"/>
              <a:t>teg</a:t>
            </a:r>
            <a:r>
              <a:rPr lang="is-IS" dirty="0" smtClean="0"/>
              <a:t>. útgeislunar</a:t>
            </a:r>
          </a:p>
          <a:p>
            <a:pPr lvl="1">
              <a:buFont typeface="Wingdings" pitchFamily="2" charset="2"/>
              <a:buChar char="§"/>
            </a:pPr>
            <a:r>
              <a:rPr lang="is-IS" dirty="0" smtClean="0"/>
              <a:t>Hámarks útgeislað afl: 100 </a:t>
            </a:r>
            <a:r>
              <a:rPr lang="is-IS" dirty="0" err="1" smtClean="0"/>
              <a:t>wött</a:t>
            </a:r>
            <a:endParaRPr lang="is-IS" dirty="0" smtClean="0"/>
          </a:p>
          <a:p>
            <a:pPr lvl="1">
              <a:buFont typeface="Wingdings" pitchFamily="2" charset="2"/>
              <a:buChar char="§"/>
            </a:pPr>
            <a:r>
              <a:rPr lang="is-IS" dirty="0" smtClean="0"/>
              <a:t>Á víkjandi grundvelli í tilraunaskyni</a:t>
            </a:r>
          </a:p>
          <a:p>
            <a:pPr lvl="1">
              <a:buFont typeface="Wingdings" pitchFamily="2" charset="2"/>
              <a:buChar char="§"/>
            </a:pPr>
            <a:r>
              <a:rPr lang="is-IS" dirty="0" smtClean="0"/>
              <a:t>Tíðnisviðið er opið N- og G-leyfishöfum</a:t>
            </a:r>
          </a:p>
          <a:p>
            <a:pPr lvl="1">
              <a:buFont typeface="Wingdings" pitchFamily="2" charset="2"/>
              <a:buChar char="§"/>
            </a:pPr>
            <a:r>
              <a:rPr lang="is-IS" dirty="0" smtClean="0"/>
              <a:t>Sækja þarf sérstaklega um heimild frá 1.1.2013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39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4-metrar: Útbreiðsla og eiginleikar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Útbreiðsla </a:t>
            </a:r>
            <a:r>
              <a:rPr lang="is-IS" dirty="0"/>
              <a:t>á 4 </a:t>
            </a:r>
            <a:r>
              <a:rPr lang="is-IS" dirty="0" smtClean="0"/>
              <a:t>metrum er svipuð og á </a:t>
            </a:r>
            <a:r>
              <a:rPr lang="is-IS" dirty="0"/>
              <a:t>6 </a:t>
            </a:r>
            <a:r>
              <a:rPr lang="is-IS" dirty="0" smtClean="0"/>
              <a:t>metrunum</a:t>
            </a:r>
          </a:p>
          <a:p>
            <a:r>
              <a:rPr lang="is-IS" dirty="0" smtClean="0"/>
              <a:t>Bandið </a:t>
            </a:r>
            <a:r>
              <a:rPr lang="is-IS" dirty="0"/>
              <a:t>er </a:t>
            </a:r>
            <a:r>
              <a:rPr lang="is-IS" dirty="0" smtClean="0"/>
              <a:t>þó 20 </a:t>
            </a:r>
            <a:r>
              <a:rPr lang="is-IS" dirty="0" err="1" smtClean="0"/>
              <a:t>MHz</a:t>
            </a:r>
            <a:r>
              <a:rPr lang="is-IS" dirty="0" smtClean="0"/>
              <a:t> </a:t>
            </a:r>
            <a:r>
              <a:rPr lang="is-IS" dirty="0"/>
              <a:t>hærra í </a:t>
            </a:r>
            <a:r>
              <a:rPr lang="is-IS" dirty="0" smtClean="0"/>
              <a:t>tíðni, því er minna um endurkast  í F2-laginu samanborið við 6 metra </a:t>
            </a:r>
            <a:endParaRPr lang="is-IS" dirty="0"/>
          </a:p>
          <a:p>
            <a:r>
              <a:rPr lang="is-IS" dirty="0" smtClean="0"/>
              <a:t>Engu </a:t>
            </a:r>
            <a:r>
              <a:rPr lang="is-IS" dirty="0"/>
              <a:t>að </a:t>
            </a:r>
            <a:r>
              <a:rPr lang="is-IS" dirty="0" smtClean="0"/>
              <a:t>síður er </a:t>
            </a:r>
            <a:r>
              <a:rPr lang="is-IS" dirty="0"/>
              <a:t>endurkast um E-lag </a:t>
            </a:r>
            <a:r>
              <a:rPr lang="is-IS" dirty="0" smtClean="0"/>
              <a:t>fareinda-hvolfsins algengt </a:t>
            </a:r>
            <a:r>
              <a:rPr lang="is-IS" dirty="0"/>
              <a:t>á sumrin. </a:t>
            </a:r>
            <a:endParaRPr lang="is-IS" dirty="0" smtClean="0"/>
          </a:p>
          <a:p>
            <a:r>
              <a:rPr lang="is-IS" dirty="0" smtClean="0"/>
              <a:t>Auðveldara er að </a:t>
            </a:r>
            <a:r>
              <a:rPr lang="is-IS" dirty="0"/>
              <a:t>hafa </a:t>
            </a:r>
            <a:r>
              <a:rPr lang="is-IS" dirty="0" smtClean="0"/>
              <a:t>DX-sambönd í „</a:t>
            </a:r>
            <a:r>
              <a:rPr lang="is-IS" dirty="0" err="1" smtClean="0"/>
              <a:t>tropospheric</a:t>
            </a:r>
            <a:r>
              <a:rPr lang="is-IS" dirty="0" smtClean="0"/>
              <a:t>“ skilyrðum og á </a:t>
            </a:r>
            <a:r>
              <a:rPr lang="is-IS" dirty="0"/>
              <a:t>MS </a:t>
            </a:r>
            <a:r>
              <a:rPr lang="is-IS" dirty="0" smtClean="0"/>
              <a:t>á 4 metrum, en á 6 metrum</a:t>
            </a:r>
          </a:p>
          <a:p>
            <a:r>
              <a:rPr lang="is-IS" dirty="0" smtClean="0"/>
              <a:t>Fjöldi radíóvita gerir kleift að fylgjast með skilyrðum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385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4-metrar: Niðurskipting tíðna</a:t>
            </a:r>
            <a:r>
              <a:rPr lang="is-IS" sz="1200" dirty="0" smtClean="0"/>
              <a:t> (Long </a:t>
            </a:r>
            <a:r>
              <a:rPr lang="is-IS" sz="1200" dirty="0" err="1" smtClean="0"/>
              <a:t>range</a:t>
            </a:r>
            <a:r>
              <a:rPr lang="is-IS" sz="1200" dirty="0" smtClean="0"/>
              <a:t> band plan)</a:t>
            </a:r>
            <a:endParaRPr lang="is-I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0759658"/>
              </p:ext>
            </p:extLst>
          </p:nvPr>
        </p:nvGraphicFramePr>
        <p:xfrm>
          <a:off x="457200" y="1473200"/>
          <a:ext cx="8229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2232248"/>
                <a:gridCol w="2489448"/>
                <a:gridCol w="2057400"/>
              </a:tblGrid>
              <a:tr h="0">
                <a:tc>
                  <a:txBody>
                    <a:bodyPr/>
                    <a:lstStyle/>
                    <a:p>
                      <a:r>
                        <a:rPr lang="is-IS" dirty="0" smtClean="0"/>
                        <a:t>Tíðnisvið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Notkun</a:t>
                      </a:r>
                      <a:endParaRPr lang="is-I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s-IS" dirty="0" smtClean="0"/>
                        <a:t>Nánar um notkun</a:t>
                      </a:r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69,900 </a:t>
                      </a:r>
                      <a:r>
                        <a:rPr lang="is-IS" dirty="0" err="1" smtClean="0"/>
                        <a:t>MHz</a:t>
                      </a:r>
                      <a:endParaRPr lang="is-I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s-IS" dirty="0" smtClean="0"/>
                        <a:t>Lítil bandbreidd (CW, MSM, SSB)</a:t>
                      </a:r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s-IS" dirty="0" smtClean="0"/>
                        <a:t>69,950</a:t>
                      </a:r>
                      <a:r>
                        <a:rPr lang="is-IS" baseline="0" dirty="0" smtClean="0"/>
                        <a:t> </a:t>
                      </a:r>
                      <a:r>
                        <a:rPr lang="is-IS" baseline="0" dirty="0" err="1" smtClean="0"/>
                        <a:t>MHz</a:t>
                      </a:r>
                      <a:r>
                        <a:rPr lang="is-IS" baseline="0" dirty="0" smtClean="0"/>
                        <a:t>; miðja DX viðskipta</a:t>
                      </a:r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70,000 </a:t>
                      </a:r>
                      <a:r>
                        <a:rPr lang="is-IS" dirty="0" err="1" smtClean="0"/>
                        <a:t>MHz</a:t>
                      </a:r>
                      <a:endParaRPr lang="is-I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s-IS" dirty="0" smtClean="0"/>
                        <a:t>Radíóvitar</a:t>
                      </a:r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s-IS" dirty="0" smtClean="0"/>
                        <a:t>70,000-70,100</a:t>
                      </a:r>
                      <a:r>
                        <a:rPr lang="is-IS" baseline="0" dirty="0" smtClean="0"/>
                        <a:t> </a:t>
                      </a:r>
                      <a:r>
                        <a:rPr lang="is-IS" baseline="0" dirty="0" err="1" smtClean="0"/>
                        <a:t>MHz</a:t>
                      </a:r>
                      <a:r>
                        <a:rPr lang="is-IS" baseline="0" dirty="0" smtClean="0"/>
                        <a:t> vitar</a:t>
                      </a:r>
                    </a:p>
                    <a:p>
                      <a:r>
                        <a:rPr lang="is-IS" baseline="0" dirty="0" smtClean="0"/>
                        <a:t>70,090-70,100 </a:t>
                      </a:r>
                      <a:r>
                        <a:rPr lang="is-IS" baseline="0" dirty="0" err="1" smtClean="0"/>
                        <a:t>MHz</a:t>
                      </a:r>
                      <a:r>
                        <a:rPr lang="is-IS" baseline="0" dirty="0" smtClean="0"/>
                        <a:t> vitar (skammtímanot)</a:t>
                      </a:r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70,100 </a:t>
                      </a:r>
                      <a:r>
                        <a:rPr lang="is-IS" dirty="0" err="1" smtClean="0"/>
                        <a:t>MHz</a:t>
                      </a:r>
                      <a:endParaRPr lang="is-I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s-IS" dirty="0" smtClean="0"/>
                        <a:t>Lítil bandbreidd (CW, MSM, SSB)</a:t>
                      </a:r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rgbClr val="FF0000"/>
                          </a:solidFill>
                        </a:rPr>
                        <a:t>Athugið, að heimild</a:t>
                      </a:r>
                    </a:p>
                    <a:p>
                      <a:r>
                        <a:rPr lang="is-IS" dirty="0" smtClean="0">
                          <a:solidFill>
                            <a:srgbClr val="FF0000"/>
                          </a:solidFill>
                        </a:rPr>
                        <a:t>Íslenskra </a:t>
                      </a:r>
                      <a:r>
                        <a:rPr lang="is-IS" baseline="0" dirty="0" smtClean="0">
                          <a:solidFill>
                            <a:srgbClr val="FF0000"/>
                          </a:solidFill>
                        </a:rPr>
                        <a:t>leyfishafa</a:t>
                      </a:r>
                    </a:p>
                    <a:p>
                      <a:r>
                        <a:rPr lang="is-IS" baseline="0" dirty="0" smtClean="0">
                          <a:solidFill>
                            <a:srgbClr val="FF0000"/>
                          </a:solidFill>
                        </a:rPr>
                        <a:t>er bundin við 70,000-70,200 MHz</a:t>
                      </a:r>
                      <a:endParaRPr lang="is-I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s-IS" dirty="0" smtClean="0"/>
                        <a:t>70,200 </a:t>
                      </a:r>
                      <a:r>
                        <a:rPr lang="is-IS" dirty="0" err="1" smtClean="0"/>
                        <a:t>MHz</a:t>
                      </a:r>
                      <a:r>
                        <a:rPr lang="is-IS" dirty="0" smtClean="0"/>
                        <a:t>; kalltíðni fyrir DX</a:t>
                      </a:r>
                    </a:p>
                    <a:p>
                      <a:r>
                        <a:rPr lang="is-IS" dirty="0" smtClean="0"/>
                        <a:t>70,270</a:t>
                      </a:r>
                      <a:r>
                        <a:rPr lang="is-IS" baseline="0" dirty="0" smtClean="0"/>
                        <a:t> </a:t>
                      </a:r>
                      <a:r>
                        <a:rPr lang="is-IS" baseline="0" dirty="0" err="1" smtClean="0"/>
                        <a:t>MHz</a:t>
                      </a:r>
                      <a:r>
                        <a:rPr lang="is-IS" baseline="0" dirty="0" smtClean="0"/>
                        <a:t>; kalltíðni fyrir MGM</a:t>
                      </a:r>
                    </a:p>
                    <a:p>
                      <a:r>
                        <a:rPr lang="is-IS" baseline="0" dirty="0" smtClean="0"/>
                        <a:t>70,280 </a:t>
                      </a:r>
                      <a:r>
                        <a:rPr lang="is-IS" baseline="0" dirty="0" err="1" smtClean="0"/>
                        <a:t>MHz</a:t>
                      </a:r>
                      <a:r>
                        <a:rPr lang="is-IS" baseline="0" dirty="0" smtClean="0"/>
                        <a:t>; kalltíðni fyrir MS</a:t>
                      </a:r>
                    </a:p>
                    <a:p>
                      <a:r>
                        <a:rPr lang="is-IS" baseline="0" dirty="0" smtClean="0"/>
                        <a:t>70,290 </a:t>
                      </a:r>
                      <a:r>
                        <a:rPr lang="is-IS" baseline="0" dirty="0" err="1" smtClean="0"/>
                        <a:t>MHz</a:t>
                      </a:r>
                      <a:r>
                        <a:rPr lang="is-IS" baseline="0" dirty="0" smtClean="0"/>
                        <a:t>; </a:t>
                      </a:r>
                      <a:r>
                        <a:rPr lang="is-IS" sz="1200" baseline="0" dirty="0" smtClean="0"/>
                        <a:t>kalltíðni fyrir krossband virkni (50,209 </a:t>
                      </a:r>
                      <a:r>
                        <a:rPr lang="is-IS" sz="1200" baseline="0" dirty="0" err="1" smtClean="0"/>
                        <a:t>MHz</a:t>
                      </a:r>
                      <a:r>
                        <a:rPr lang="is-IS" sz="1200" baseline="0" dirty="0" smtClean="0"/>
                        <a:t>)</a:t>
                      </a:r>
                      <a:endParaRPr lang="is-I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70,300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AM og FM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s-IS" dirty="0" smtClean="0"/>
                        <a:t>70,325 </a:t>
                      </a:r>
                      <a:r>
                        <a:rPr lang="is-IS" dirty="0" err="1" smtClean="0"/>
                        <a:t>MHz</a:t>
                      </a:r>
                      <a:r>
                        <a:rPr lang="is-IS" dirty="0" smtClean="0"/>
                        <a:t>; kalltíðni á FM</a:t>
                      </a:r>
                    </a:p>
                    <a:p>
                      <a:r>
                        <a:rPr lang="is-IS" dirty="0" smtClean="0"/>
                        <a:t>70,475 </a:t>
                      </a:r>
                      <a:r>
                        <a:rPr lang="is-IS" dirty="0" err="1" smtClean="0"/>
                        <a:t>MHz</a:t>
                      </a:r>
                      <a:r>
                        <a:rPr lang="is-IS" dirty="0" smtClean="0"/>
                        <a:t>; kalltíðni á AM</a:t>
                      </a:r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70,500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s-IS" dirty="0" smtClean="0"/>
                        <a:t>Óskipulagt</a:t>
                      </a:r>
                      <a:endParaRPr lang="is-I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946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4-metrar: Tæki, búnaður, loftnet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 lnSpcReduction="10000"/>
          </a:bodyPr>
          <a:lstStyle/>
          <a:p>
            <a:r>
              <a:rPr lang="is-IS" dirty="0" smtClean="0"/>
              <a:t>Sendi- móttökustöðvar</a:t>
            </a:r>
          </a:p>
          <a:p>
            <a:pPr lvl="1"/>
            <a:r>
              <a:rPr lang="is-IS" dirty="0" smtClean="0"/>
              <a:t>Mest um breyttar FM stöðvar frá öðrum þjónustum</a:t>
            </a:r>
          </a:p>
          <a:p>
            <a:pPr lvl="1"/>
            <a:r>
              <a:rPr lang="is-IS" dirty="0" smtClean="0"/>
              <a:t>Tíðnibreytar </a:t>
            </a:r>
            <a:r>
              <a:rPr lang="is-IS" dirty="0" smtClean="0"/>
              <a:t>(</a:t>
            </a:r>
            <a:r>
              <a:rPr lang="is-IS" dirty="0" smtClean="0"/>
              <a:t>heimasmíðar og </a:t>
            </a:r>
            <a:r>
              <a:rPr lang="is-IS" dirty="0" smtClean="0"/>
              <a:t>„</a:t>
            </a:r>
            <a:r>
              <a:rPr lang="is-IS" dirty="0" smtClean="0"/>
              <a:t>kit“, t.d. frá Juma)</a:t>
            </a:r>
            <a:endParaRPr lang="is-IS" dirty="0" smtClean="0"/>
          </a:p>
          <a:p>
            <a:pPr lvl="1"/>
            <a:r>
              <a:rPr lang="is-IS" dirty="0" err="1" smtClean="0"/>
              <a:t>Icom</a:t>
            </a:r>
            <a:r>
              <a:rPr lang="is-IS" dirty="0" smtClean="0"/>
              <a:t> IC 7100 kemur á Evrópumarkað í apríl n.k.</a:t>
            </a:r>
          </a:p>
          <a:p>
            <a:r>
              <a:rPr lang="is-IS" dirty="0" smtClean="0"/>
              <a:t>Aukabúnaður</a:t>
            </a:r>
          </a:p>
          <a:p>
            <a:pPr lvl="1"/>
            <a:r>
              <a:rPr lang="is-IS" dirty="0" smtClean="0"/>
              <a:t>RF magnarar (heimasmíðar, keyptir tilbúnir)</a:t>
            </a:r>
          </a:p>
          <a:p>
            <a:pPr lvl="1"/>
            <a:r>
              <a:rPr lang="is-IS" dirty="0" smtClean="0"/>
              <a:t>Loftnetsaðlögunarrásir (heimasmíðar, keyptar tilbúnar)</a:t>
            </a:r>
          </a:p>
          <a:p>
            <a:r>
              <a:rPr lang="is-IS" dirty="0" smtClean="0"/>
              <a:t>Loftnet</a:t>
            </a:r>
          </a:p>
          <a:p>
            <a:pPr lvl="1"/>
            <a:r>
              <a:rPr lang="is-IS" dirty="0" smtClean="0"/>
              <a:t>Mest heimasmíðar</a:t>
            </a:r>
          </a:p>
          <a:p>
            <a:pPr lvl="1"/>
            <a:r>
              <a:rPr lang="is-IS" dirty="0" smtClean="0"/>
              <a:t>Stóraukið úrval tilbúinna loftneta síðari ár, t.d. bílnet, stangarloftnet fyrir heimahús, stefnuvirk loftnet o.fl.</a:t>
            </a:r>
          </a:p>
          <a:p>
            <a:endParaRPr lang="is-IS" dirty="0" smtClean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383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4-metrar: Almenn umsögn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ECF-F36E-499A-AD15-133E087EB305}" type="slidenum">
              <a:rPr lang="is-IS" smtClean="0"/>
              <a:t>9</a:t>
            </a:fld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Mjög góð reynsla í rúm 3 ár (frá 19. apríl 2010)</a:t>
            </a:r>
          </a:p>
          <a:p>
            <a:r>
              <a:rPr lang="is-IS" dirty="0" smtClean="0"/>
              <a:t>Engar kvartanir borist til PFS</a:t>
            </a:r>
          </a:p>
          <a:p>
            <a:r>
              <a:rPr lang="is-IS" dirty="0" smtClean="0"/>
              <a:t>Tiltölulega fáir íslenskir leyfishafar notendur</a:t>
            </a:r>
          </a:p>
          <a:p>
            <a:r>
              <a:rPr lang="is-IS" dirty="0"/>
              <a:t>Athugað verði við næstu uppfærslu (eða fyrr):</a:t>
            </a:r>
          </a:p>
          <a:p>
            <a:pPr lvl="1"/>
            <a:r>
              <a:rPr lang="is-IS" dirty="0"/>
              <a:t>Fá heimild upp fyrir 70,200 </a:t>
            </a:r>
            <a:r>
              <a:rPr lang="is-IS" dirty="0" err="1"/>
              <a:t>MHz</a:t>
            </a:r>
            <a:endParaRPr lang="is-IS" dirty="0"/>
          </a:p>
          <a:p>
            <a:pPr lvl="1"/>
            <a:r>
              <a:rPr lang="is-IS" dirty="0"/>
              <a:t>Fá rýmkaða aflheimild (100W hámarks útgeislað afl) </a:t>
            </a:r>
          </a:p>
          <a:p>
            <a:r>
              <a:rPr lang="is-IS" dirty="0" smtClean="0"/>
              <a:t>Ath. upplýsingar um 70 </a:t>
            </a:r>
            <a:r>
              <a:rPr lang="is-IS" dirty="0" err="1" smtClean="0"/>
              <a:t>MHz</a:t>
            </a:r>
            <a:r>
              <a:rPr lang="is-IS" dirty="0" smtClean="0"/>
              <a:t> á netinu:</a:t>
            </a:r>
          </a:p>
          <a:p>
            <a:pPr lvl="1"/>
            <a:r>
              <a:rPr lang="is-IS" dirty="0"/>
              <a:t>http://www.70mhz.org</a:t>
            </a:r>
            <a:r>
              <a:rPr lang="is-IS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2199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622</TotalTime>
  <Words>1462</Words>
  <Application>Microsoft Office PowerPoint</Application>
  <PresentationFormat>On-screen Show (4:3)</PresentationFormat>
  <Paragraphs>245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Origin</vt:lpstr>
      <vt:lpstr>„Nýju böndin“ 4, 60, 160 og 630 metrar</vt:lpstr>
      <vt:lpstr>Erindið skiptist í inngang og 4 kafla</vt:lpstr>
      <vt:lpstr>Inngangur: Nýju böndin okkar 2013</vt:lpstr>
      <vt:lpstr>1. kafli 4 metrar; 70,000-70,200 MHz </vt:lpstr>
      <vt:lpstr>4-metrar: Yfirlit yfir heimildir</vt:lpstr>
      <vt:lpstr>4-metrar: Útbreiðsla og eiginleikar</vt:lpstr>
      <vt:lpstr>4-metrar: Niðurskipting tíðna (Long range band plan)</vt:lpstr>
      <vt:lpstr>4-metrar: Tæki, búnaður, loftnet</vt:lpstr>
      <vt:lpstr>4-metrar: Almenn umsögn</vt:lpstr>
      <vt:lpstr>2. kafli 60 metrar, 5260-5410 kHz</vt:lpstr>
      <vt:lpstr>60-metrar: Yfirlit yfir heimildir</vt:lpstr>
      <vt:lpstr>60-metrar: Útbreiðsla og eiginleikar</vt:lpstr>
      <vt:lpstr>60-metrar: Bandplan NRRL og Í.R.A. (Frá 1. júlí 2011)</vt:lpstr>
      <vt:lpstr>60-metrar: Tæki, búnaður og loftnet</vt:lpstr>
      <vt:lpstr>60-metrar: Almenn umsögn</vt:lpstr>
      <vt:lpstr>3. Kafli 160 metrar; 1850-1900 kHz</vt:lpstr>
      <vt:lpstr>1850-1900 kHz: Yfirlit yfir heimildir</vt:lpstr>
      <vt:lpstr>160-metrar: Útbreiðsla og eiginleikar</vt:lpstr>
      <vt:lpstr>160-metrar: Niðurskipting tíðna</vt:lpstr>
      <vt:lpstr>160-metrar: Tæki, búnaður og loftnet</vt:lpstr>
      <vt:lpstr>160-metrar: Almenn umsögn</vt:lpstr>
      <vt:lpstr>Kafli 4 630 metrar; 472-479 kHz</vt:lpstr>
      <vt:lpstr>630-metrar: Yfirlit yfir heimildir</vt:lpstr>
      <vt:lpstr>630-metrar: Útbreiðsla og eiginleikar</vt:lpstr>
      <vt:lpstr>630-metrar: Niðurskipting tíðna </vt:lpstr>
      <vt:lpstr>630-metrar: Tæki, búnaðar og loftnet</vt:lpstr>
      <vt:lpstr>630-metrar: Almenn umsögn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„Nýju böndin“ 4, 60 og 630 metrar</dc:title>
  <dc:creator>Jónas</dc:creator>
  <cp:lastModifiedBy>Windows User</cp:lastModifiedBy>
  <cp:revision>191</cp:revision>
  <cp:lastPrinted>2013-03-06T15:27:12Z</cp:lastPrinted>
  <dcterms:created xsi:type="dcterms:W3CDTF">2013-03-04T22:54:46Z</dcterms:created>
  <dcterms:modified xsi:type="dcterms:W3CDTF">2013-03-16T18:47:15Z</dcterms:modified>
</cp:coreProperties>
</file>