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8BDA-C29F-48EE-889F-48D1569A6636}" type="datetimeFigureOut">
              <a:rPr lang="is-IS" smtClean="0"/>
              <a:pPr/>
              <a:t>25.11.2010</a:t>
            </a:fld>
            <a:endParaRPr lang="is-I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D27F543-AE04-45CD-88C6-BA438A086D89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8BDA-C29F-48EE-889F-48D1569A6636}" type="datetimeFigureOut">
              <a:rPr lang="is-IS" smtClean="0"/>
              <a:pPr/>
              <a:t>25.11.2010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F543-AE04-45CD-88C6-BA438A086D89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8BDA-C29F-48EE-889F-48D1569A6636}" type="datetimeFigureOut">
              <a:rPr lang="is-IS" smtClean="0"/>
              <a:pPr/>
              <a:t>25.11.2010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F543-AE04-45CD-88C6-BA438A086D89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8BDA-C29F-48EE-889F-48D1569A6636}" type="datetimeFigureOut">
              <a:rPr lang="is-IS" smtClean="0"/>
              <a:pPr/>
              <a:t>25.11.2010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F543-AE04-45CD-88C6-BA438A086D89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8BDA-C29F-48EE-889F-48D1569A6636}" type="datetimeFigureOut">
              <a:rPr lang="is-IS" smtClean="0"/>
              <a:pPr/>
              <a:t>25.11.2010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s-I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27F543-AE04-45CD-88C6-BA438A086D89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8BDA-C29F-48EE-889F-48D1569A6636}" type="datetimeFigureOut">
              <a:rPr lang="is-IS" smtClean="0"/>
              <a:pPr/>
              <a:t>25.11.2010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F543-AE04-45CD-88C6-BA438A086D89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8BDA-C29F-48EE-889F-48D1569A6636}" type="datetimeFigureOut">
              <a:rPr lang="is-IS" smtClean="0"/>
              <a:pPr/>
              <a:t>25.11.2010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F543-AE04-45CD-88C6-BA438A086D89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8BDA-C29F-48EE-889F-48D1569A6636}" type="datetimeFigureOut">
              <a:rPr lang="is-IS" smtClean="0"/>
              <a:pPr/>
              <a:t>25.11.2010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F543-AE04-45CD-88C6-BA438A086D89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8BDA-C29F-48EE-889F-48D1569A6636}" type="datetimeFigureOut">
              <a:rPr lang="is-IS" smtClean="0"/>
              <a:pPr/>
              <a:t>25.11.2010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F543-AE04-45CD-88C6-BA438A086D89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8BDA-C29F-48EE-889F-48D1569A6636}" type="datetimeFigureOut">
              <a:rPr lang="is-IS" smtClean="0"/>
              <a:pPr/>
              <a:t>25.11.2010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F543-AE04-45CD-88C6-BA438A086D89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8BDA-C29F-48EE-889F-48D1569A6636}" type="datetimeFigureOut">
              <a:rPr lang="is-IS" smtClean="0"/>
              <a:pPr/>
              <a:t>25.11.2010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27F543-AE04-45CD-88C6-BA438A086D89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1058BDA-C29F-48EE-889F-48D1569A6636}" type="datetimeFigureOut">
              <a:rPr lang="is-IS" smtClean="0"/>
              <a:pPr/>
              <a:t>25.11.2010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s-I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D27F543-AE04-45CD-88C6-BA438A086D89}" type="slidenum">
              <a:rPr lang="is-IS" smtClean="0"/>
              <a:pPr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 smtClean="0"/>
              <a:t>Samhengi sólbletta og skilyrða </a:t>
            </a:r>
          </a:p>
          <a:p>
            <a:r>
              <a:rPr lang="is-IS" dirty="0" smtClean="0"/>
              <a:t>til radíósambanda</a:t>
            </a:r>
            <a:endParaRPr lang="is-I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s-IS" sz="6000" dirty="0" smtClean="0"/>
              <a:t>Sólblettir og skilyrðin</a:t>
            </a:r>
            <a:endParaRPr lang="is-IS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Dæmi um truflun, 10. mars 1998</a:t>
            </a:r>
            <a:endParaRPr lang="is-IS" dirty="0"/>
          </a:p>
        </p:txBody>
      </p:sp>
      <p:pic>
        <p:nvPicPr>
          <p:cNvPr id="4" name="Content Placeholder 3" descr="LRV19980310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772816"/>
            <a:ext cx="5715000" cy="3810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b="1" dirty="0" smtClean="0"/>
              <a:t>Sérstaða Íslands</a:t>
            </a:r>
            <a:r>
              <a:rPr lang="is-IS" dirty="0" smtClean="0"/>
              <a:t/>
            </a:r>
            <a:br>
              <a:rPr lang="is-IS" dirty="0" smtClean="0"/>
            </a:br>
            <a:r>
              <a:rPr lang="is-IS" sz="2400" dirty="0" smtClean="0"/>
              <a:t>Segulsvið jarðar beinir ögnum niður í belti kring um segulskautin, sést vel á norðurljósakortum</a:t>
            </a:r>
            <a:endParaRPr lang="is-IS" dirty="0"/>
          </a:p>
        </p:txBody>
      </p:sp>
      <p:pic>
        <p:nvPicPr>
          <p:cNvPr id="6" name="Content Placeholder 5" descr="Oval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858962"/>
            <a:ext cx="3749675" cy="3749675"/>
          </a:xfrm>
        </p:spPr>
      </p:pic>
      <p:pic>
        <p:nvPicPr>
          <p:cNvPr id="9" name="Content Placeholder 8" descr="TF_JA_Dec15_7.30_UTC.bmp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860032" y="1700808"/>
            <a:ext cx="3749675" cy="2158331"/>
          </a:xfrm>
        </p:spPr>
      </p:pic>
      <p:pic>
        <p:nvPicPr>
          <p:cNvPr id="12" name="Picture 11" descr="OH_JA_Dec15_7.30_UTC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4077072"/>
            <a:ext cx="3742079" cy="215395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/>
          </a:bodyPr>
          <a:lstStyle/>
          <a:p>
            <a:r>
              <a:rPr lang="is-IS" dirty="0" smtClean="0"/>
              <a:t>Bölvun eða blessun?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s-IS" b="1" dirty="0" smtClean="0"/>
              <a:t>Er aukin sólblettavirkni bölvun eða blessun?</a:t>
            </a:r>
          </a:p>
          <a:p>
            <a:pPr>
              <a:buNone/>
            </a:pPr>
            <a:endParaRPr lang="is-IS" b="1" dirty="0" smtClean="0"/>
          </a:p>
          <a:p>
            <a:r>
              <a:rPr lang="is-IS" dirty="0" smtClean="0"/>
              <a:t>hún opnar hærri böndin, 15 m, 10 m og jafnvel 6 m</a:t>
            </a:r>
          </a:p>
          <a:p>
            <a:r>
              <a:rPr lang="is-IS" dirty="0" smtClean="0"/>
              <a:t>jafnframt verður truflun eða rof á skilyrðum algegnara</a:t>
            </a:r>
          </a:p>
          <a:p>
            <a:pPr>
              <a:buNone/>
            </a:pPr>
            <a:endParaRPr lang="is-IS" dirty="0" smtClean="0"/>
          </a:p>
          <a:p>
            <a:r>
              <a:rPr lang="is-IS" dirty="0" smtClean="0"/>
              <a:t>deyfing á lægri tíðnum eykst, góður DX á 80 m og 160 m</a:t>
            </a:r>
          </a:p>
          <a:p>
            <a:pPr>
              <a:buNone/>
            </a:pPr>
            <a:r>
              <a:rPr lang="is-IS" dirty="0" smtClean="0"/>
              <a:t>	verður miklu erfiðari, sérstaklega frá Íslandi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is-IS" dirty="0" smtClean="0"/>
              <a:t>Eftir hverju skal líta?</a:t>
            </a:r>
            <a:endParaRPr lang="is-IS" dirty="0"/>
          </a:p>
        </p:txBody>
      </p:sp>
      <p:pic>
        <p:nvPicPr>
          <p:cNvPr id="4" name="Content Placeholder 3" descr="solar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484784"/>
            <a:ext cx="5343181" cy="4572000"/>
          </a:xfrm>
        </p:spPr>
      </p:pic>
      <p:sp>
        <p:nvSpPr>
          <p:cNvPr id="6" name="TextBox 5"/>
          <p:cNvSpPr txBox="1"/>
          <p:nvPr/>
        </p:nvSpPr>
        <p:spPr>
          <a:xfrm>
            <a:off x="6372200" y="1484784"/>
            <a:ext cx="22942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2000" b="1" dirty="0" smtClean="0"/>
              <a:t>Almennt er best að </a:t>
            </a:r>
          </a:p>
          <a:p>
            <a:r>
              <a:rPr lang="is-IS" sz="2000" b="1" dirty="0"/>
              <a:t>f</a:t>
            </a:r>
            <a:r>
              <a:rPr lang="is-IS" sz="2000" b="1" dirty="0" smtClean="0"/>
              <a:t>ari saman:</a:t>
            </a:r>
            <a:endParaRPr lang="is-I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444208" y="2564904"/>
            <a:ext cx="22581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b="1" dirty="0" smtClean="0"/>
              <a:t>Góð sólblettavirkni</a:t>
            </a:r>
            <a:r>
              <a:rPr lang="is-IS" dirty="0" smtClean="0"/>
              <a:t>,</a:t>
            </a:r>
            <a:endParaRPr lang="is-IS" b="1" dirty="0" smtClean="0"/>
          </a:p>
          <a:p>
            <a:r>
              <a:rPr lang="is-IS" dirty="0"/>
              <a:t>s</a:t>
            </a:r>
            <a:r>
              <a:rPr lang="is-IS" dirty="0" smtClean="0"/>
              <a:t>em styrkir jónhvolfið </a:t>
            </a:r>
          </a:p>
          <a:p>
            <a:r>
              <a:rPr lang="is-IS" dirty="0"/>
              <a:t>m</a:t>
            </a:r>
            <a:r>
              <a:rPr lang="is-IS" dirty="0" smtClean="0"/>
              <a:t>eð aukinni </a:t>
            </a:r>
            <a:r>
              <a:rPr lang="is-IS" dirty="0" err="1" smtClean="0"/>
              <a:t>UV-geislun</a:t>
            </a:r>
            <a:r>
              <a:rPr lang="is-IS" dirty="0" smtClean="0"/>
              <a:t>.</a:t>
            </a:r>
            <a:endParaRPr lang="is-IS" dirty="0"/>
          </a:p>
        </p:txBody>
      </p:sp>
      <p:sp>
        <p:nvSpPr>
          <p:cNvPr id="9" name="TextBox 8"/>
          <p:cNvSpPr txBox="1"/>
          <p:nvPr/>
        </p:nvSpPr>
        <p:spPr>
          <a:xfrm>
            <a:off x="6444208" y="3861048"/>
            <a:ext cx="22384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b="1" dirty="0" smtClean="0"/>
              <a:t>Lítil segulvirkni</a:t>
            </a:r>
            <a:r>
              <a:rPr lang="is-IS" dirty="0" smtClean="0"/>
              <a:t>, sem </a:t>
            </a:r>
          </a:p>
          <a:p>
            <a:r>
              <a:rPr lang="is-IS" dirty="0"/>
              <a:t>þ</a:t>
            </a:r>
            <a:r>
              <a:rPr lang="is-IS" dirty="0" smtClean="0"/>
              <a:t>ýðir lítið aðstreymi </a:t>
            </a:r>
          </a:p>
          <a:p>
            <a:r>
              <a:rPr lang="is-IS" dirty="0"/>
              <a:t>t</a:t>
            </a:r>
            <a:r>
              <a:rPr lang="is-IS" dirty="0" smtClean="0"/>
              <a:t>ruflandi agna.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16216" y="5157192"/>
            <a:ext cx="20917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Það er, að rauða (eða</a:t>
            </a:r>
          </a:p>
          <a:p>
            <a:r>
              <a:rPr lang="is-IS" dirty="0"/>
              <a:t>s</a:t>
            </a:r>
            <a:r>
              <a:rPr lang="is-IS" dirty="0" smtClean="0"/>
              <a:t>varta) grafið standi </a:t>
            </a:r>
          </a:p>
          <a:p>
            <a:r>
              <a:rPr lang="is-IS" dirty="0"/>
              <a:t>h</a:t>
            </a:r>
            <a:r>
              <a:rPr lang="is-IS" dirty="0" smtClean="0"/>
              <a:t>átt en bláa grafið lágt.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Fylgifiskar sólbletta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is-IS" dirty="0" smtClean="0"/>
          </a:p>
          <a:p>
            <a:pPr>
              <a:buNone/>
            </a:pPr>
            <a:r>
              <a:rPr lang="is-IS" dirty="0" smtClean="0"/>
              <a:t>Helstu atriðin sem skipta máli fyrir radíóskilyrði eru:</a:t>
            </a:r>
          </a:p>
          <a:p>
            <a:pPr>
              <a:buNone/>
            </a:pPr>
            <a:endParaRPr lang="is-IS" dirty="0" smtClean="0"/>
          </a:p>
          <a:p>
            <a:r>
              <a:rPr lang="is-IS" dirty="0" smtClean="0"/>
              <a:t>Aukin útgeislun almennt (</a:t>
            </a:r>
            <a:r>
              <a:rPr lang="is-IS" i="1" dirty="0" err="1" smtClean="0"/>
              <a:t>irradiance</a:t>
            </a:r>
            <a:r>
              <a:rPr lang="is-IS" i="1" dirty="0" smtClean="0"/>
              <a:t>)</a:t>
            </a:r>
            <a:endParaRPr lang="is-IS" dirty="0" smtClean="0"/>
          </a:p>
          <a:p>
            <a:endParaRPr lang="is-IS" dirty="0" smtClean="0"/>
          </a:p>
          <a:p>
            <a:r>
              <a:rPr lang="is-IS" dirty="0" smtClean="0"/>
              <a:t>Sólblossar (</a:t>
            </a:r>
            <a:r>
              <a:rPr lang="is-IS" i="1" dirty="0" err="1" smtClean="0"/>
              <a:t>solar</a:t>
            </a:r>
            <a:r>
              <a:rPr lang="is-IS" i="1" dirty="0" smtClean="0"/>
              <a:t> </a:t>
            </a:r>
            <a:r>
              <a:rPr lang="is-IS" i="1" dirty="0" err="1" smtClean="0"/>
              <a:t>flares</a:t>
            </a:r>
            <a:r>
              <a:rPr lang="is-IS" i="1" dirty="0" smtClean="0"/>
              <a:t>)</a:t>
            </a:r>
          </a:p>
          <a:p>
            <a:endParaRPr lang="is-IS" i="1" dirty="0" smtClean="0"/>
          </a:p>
          <a:p>
            <a:r>
              <a:rPr lang="is-IS" dirty="0" smtClean="0"/>
              <a:t>Sólgos (</a:t>
            </a:r>
            <a:r>
              <a:rPr lang="is-IS" i="1" dirty="0" err="1" smtClean="0"/>
              <a:t>particle</a:t>
            </a:r>
            <a:r>
              <a:rPr lang="is-IS" i="1" dirty="0" smtClean="0"/>
              <a:t> </a:t>
            </a:r>
            <a:r>
              <a:rPr lang="is-IS" i="1" dirty="0" err="1" smtClean="0"/>
              <a:t>ejection</a:t>
            </a:r>
            <a:r>
              <a:rPr lang="is-IS" dirty="0" smtClean="0"/>
              <a:t>)</a:t>
            </a:r>
          </a:p>
          <a:p>
            <a:endParaRPr lang="is-IS" dirty="0" smtClean="0"/>
          </a:p>
          <a:p>
            <a:endParaRPr lang="is-IS" dirty="0" smtClean="0"/>
          </a:p>
          <a:p>
            <a:pPr>
              <a:buNone/>
            </a:pPr>
            <a:endParaRPr lang="is-I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>
            <a:normAutofit/>
          </a:bodyPr>
          <a:lstStyle/>
          <a:p>
            <a:r>
              <a:rPr lang="is-IS" dirty="0" smtClean="0"/>
              <a:t>Aukin útgeislun almennt</a:t>
            </a:r>
            <a:endParaRPr lang="is-I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51520" y="1628800"/>
          <a:ext cx="6561103" cy="4130015"/>
        </p:xfrm>
        <a:graphic>
          <a:graphicData uri="http://schemas.openxmlformats.org/presentationml/2006/ole">
            <p:oleObj spid="_x0000_s1029" name="Document" r:id="rId3" imgW="4039764" imgH="2543404" progId="Word.Document.8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76256" y="1484784"/>
            <a:ext cx="183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/>
              <a:t>A</a:t>
            </a:r>
            <a:r>
              <a:rPr lang="is-IS" dirty="0" smtClean="0"/>
              <a:t>ukin útgeislun</a:t>
            </a:r>
          </a:p>
          <a:p>
            <a:r>
              <a:rPr lang="is-IS" dirty="0"/>
              <a:t>e</a:t>
            </a:r>
            <a:r>
              <a:rPr lang="is-IS" dirty="0" smtClean="0"/>
              <a:t>ykur </a:t>
            </a:r>
            <a:r>
              <a:rPr lang="is-IS" dirty="0" err="1" smtClean="0"/>
              <a:t>þéttni</a:t>
            </a:r>
            <a:r>
              <a:rPr lang="is-IS" dirty="0" smtClean="0"/>
              <a:t> jónlaga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48264" y="2636912"/>
            <a:ext cx="206248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s-IS" dirty="0" smtClean="0"/>
              <a:t> UV styrkir </a:t>
            </a:r>
            <a:r>
              <a:rPr lang="is-IS" dirty="0" err="1" smtClean="0"/>
              <a:t>F-lag</a:t>
            </a:r>
            <a:endParaRPr lang="is-IS" dirty="0" smtClean="0"/>
          </a:p>
          <a:p>
            <a:r>
              <a:rPr lang="is-IS" dirty="0" smtClean="0"/>
              <a:t>   MUF hækkar</a:t>
            </a:r>
          </a:p>
          <a:p>
            <a:r>
              <a:rPr lang="is-IS" dirty="0" smtClean="0"/>
              <a:t>    </a:t>
            </a:r>
            <a:r>
              <a:rPr lang="is-IS" i="1" dirty="0"/>
              <a:t>d</a:t>
            </a:r>
            <a:r>
              <a:rPr lang="is-IS" i="1" dirty="0" smtClean="0"/>
              <a:t>æmigert úr 15 </a:t>
            </a:r>
            <a:r>
              <a:rPr lang="is-IS" i="1" dirty="0" err="1" smtClean="0"/>
              <a:t>MHz</a:t>
            </a:r>
            <a:endParaRPr lang="is-IS" i="1" dirty="0" smtClean="0"/>
          </a:p>
          <a:p>
            <a:r>
              <a:rPr lang="is-IS" i="1" dirty="0" smtClean="0"/>
              <a:t>     í 30 </a:t>
            </a:r>
            <a:r>
              <a:rPr lang="is-IS" i="1" dirty="0" err="1" smtClean="0"/>
              <a:t>MHz</a:t>
            </a:r>
            <a:r>
              <a:rPr lang="is-IS" dirty="0" smtClean="0"/>
              <a:t>   </a:t>
            </a:r>
          </a:p>
          <a:p>
            <a:endParaRPr lang="is-IS" dirty="0" smtClean="0"/>
          </a:p>
          <a:p>
            <a:pPr>
              <a:buFont typeface="Arial" pitchFamily="34" charset="0"/>
              <a:buChar char="•"/>
            </a:pPr>
            <a:r>
              <a:rPr lang="is-IS" dirty="0" smtClean="0"/>
              <a:t> </a:t>
            </a:r>
            <a:r>
              <a:rPr lang="is-IS" dirty="0" err="1" smtClean="0"/>
              <a:t>X-rays</a:t>
            </a:r>
            <a:r>
              <a:rPr lang="is-IS" dirty="0" smtClean="0"/>
              <a:t> styrkja </a:t>
            </a:r>
            <a:r>
              <a:rPr lang="is-IS" dirty="0" err="1" smtClean="0"/>
              <a:t>D-lag</a:t>
            </a:r>
            <a:endParaRPr lang="is-IS" dirty="0" smtClean="0"/>
          </a:p>
          <a:p>
            <a:r>
              <a:rPr lang="is-IS" dirty="0" smtClean="0"/>
              <a:t>   eykur deyfingu lægri</a:t>
            </a:r>
          </a:p>
          <a:p>
            <a:r>
              <a:rPr lang="is-IS" dirty="0"/>
              <a:t> </a:t>
            </a:r>
            <a:r>
              <a:rPr lang="is-IS" dirty="0" smtClean="0"/>
              <a:t>   </a:t>
            </a:r>
            <a:r>
              <a:rPr lang="is-IS" dirty="0" err="1" smtClean="0"/>
              <a:t>tíðna</a:t>
            </a:r>
            <a:endParaRPr lang="is-IS" dirty="0" smtClean="0"/>
          </a:p>
          <a:p>
            <a:r>
              <a:rPr lang="is-IS" dirty="0"/>
              <a:t> </a:t>
            </a:r>
            <a:r>
              <a:rPr lang="is-IS" dirty="0" smtClean="0"/>
              <a:t>    </a:t>
            </a:r>
            <a:r>
              <a:rPr lang="is-IS" i="1" dirty="0"/>
              <a:t>v</a:t>
            </a:r>
            <a:r>
              <a:rPr lang="is-IS" i="1" dirty="0" smtClean="0"/>
              <a:t>erri skilyrði á 80 m</a:t>
            </a:r>
          </a:p>
          <a:p>
            <a:r>
              <a:rPr lang="is-IS" i="1" dirty="0"/>
              <a:t> </a:t>
            </a:r>
            <a:r>
              <a:rPr lang="is-IS" i="1" dirty="0" smtClean="0"/>
              <a:t>     og 160 m</a:t>
            </a:r>
            <a:endParaRPr lang="is-IS" dirty="0" smtClean="0"/>
          </a:p>
          <a:p>
            <a:r>
              <a:rPr lang="is-IS" dirty="0"/>
              <a:t>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is-IS" dirty="0" smtClean="0"/>
              <a:t>Sólblossar (</a:t>
            </a:r>
            <a:r>
              <a:rPr lang="is-IS" i="1" dirty="0" err="1" smtClean="0"/>
              <a:t>solar</a:t>
            </a:r>
            <a:r>
              <a:rPr lang="is-IS" i="1" dirty="0" smtClean="0"/>
              <a:t> </a:t>
            </a:r>
            <a:r>
              <a:rPr lang="is-IS" i="1" dirty="0" err="1" smtClean="0"/>
              <a:t>flares</a:t>
            </a:r>
            <a:r>
              <a:rPr lang="is-IS" i="1" dirty="0" smtClean="0"/>
              <a:t>)</a:t>
            </a:r>
            <a:endParaRPr lang="is-IS" dirty="0"/>
          </a:p>
        </p:txBody>
      </p:sp>
      <p:pic>
        <p:nvPicPr>
          <p:cNvPr id="10" name="Content Placeholder 9" descr="158528main_solarflare_516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196752"/>
            <a:ext cx="4572000" cy="4572000"/>
          </a:xfrm>
        </p:spPr>
      </p:pic>
      <p:sp>
        <p:nvSpPr>
          <p:cNvPr id="11" name="TextBox 10"/>
          <p:cNvSpPr txBox="1"/>
          <p:nvPr/>
        </p:nvSpPr>
        <p:spPr>
          <a:xfrm>
            <a:off x="5724128" y="1412776"/>
            <a:ext cx="3126369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Sólblossar eru eins og bjartar</a:t>
            </a:r>
          </a:p>
          <a:p>
            <a:r>
              <a:rPr lang="is-IS" dirty="0"/>
              <a:t>p</a:t>
            </a:r>
            <a:r>
              <a:rPr lang="is-IS" dirty="0" smtClean="0"/>
              <a:t>úðurkerlingar, vara frá sekúndum</a:t>
            </a:r>
          </a:p>
          <a:p>
            <a:r>
              <a:rPr lang="is-IS" dirty="0"/>
              <a:t>u</a:t>
            </a:r>
            <a:r>
              <a:rPr lang="is-IS" dirty="0" smtClean="0"/>
              <a:t>pp í klukkustund.</a:t>
            </a:r>
          </a:p>
          <a:p>
            <a:endParaRPr lang="is-IS" dirty="0"/>
          </a:p>
          <a:p>
            <a:r>
              <a:rPr lang="is-IS" dirty="0" smtClean="0"/>
              <a:t>Stafa af því að pólar smáseglanna </a:t>
            </a:r>
          </a:p>
          <a:p>
            <a:r>
              <a:rPr lang="is-IS" dirty="0"/>
              <a:t>h</a:t>
            </a:r>
            <a:r>
              <a:rPr lang="is-IS" dirty="0" smtClean="0"/>
              <a:t>laupa til og orka losnar.</a:t>
            </a:r>
          </a:p>
          <a:p>
            <a:endParaRPr lang="is-IS" dirty="0"/>
          </a:p>
          <a:p>
            <a:r>
              <a:rPr lang="is-IS" dirty="0" smtClean="0"/>
              <a:t>“Birtan” er á öllum bylgjulengdum</a:t>
            </a:r>
          </a:p>
          <a:p>
            <a:r>
              <a:rPr lang="is-IS" dirty="0"/>
              <a:t>r</a:t>
            </a:r>
            <a:r>
              <a:rPr lang="is-IS" dirty="0" smtClean="0"/>
              <a:t>afsegulrófsins, frá radíótíðni upp</a:t>
            </a:r>
          </a:p>
          <a:p>
            <a:r>
              <a:rPr lang="is-IS" dirty="0"/>
              <a:t>í</a:t>
            </a:r>
            <a:r>
              <a:rPr lang="is-IS" dirty="0" smtClean="0"/>
              <a:t> gammageisla. Berst til jarðar með </a:t>
            </a:r>
          </a:p>
          <a:p>
            <a:r>
              <a:rPr lang="is-IS" dirty="0"/>
              <a:t>l</a:t>
            </a:r>
            <a:r>
              <a:rPr lang="is-IS" dirty="0" smtClean="0"/>
              <a:t>jóshraða á 8 mínútum.</a:t>
            </a:r>
          </a:p>
          <a:p>
            <a:endParaRPr lang="is-IS" dirty="0"/>
          </a:p>
          <a:p>
            <a:r>
              <a:rPr lang="is-IS" dirty="0" smtClean="0"/>
              <a:t>Afleiðingin getur verið skyndileg</a:t>
            </a:r>
          </a:p>
          <a:p>
            <a:r>
              <a:rPr lang="is-IS" dirty="0" smtClean="0"/>
              <a:t>deyfing, SID (</a:t>
            </a:r>
            <a:r>
              <a:rPr lang="is-IS" i="1" dirty="0" err="1" smtClean="0"/>
              <a:t>sudden</a:t>
            </a:r>
            <a:r>
              <a:rPr lang="is-IS" i="1" dirty="0" smtClean="0"/>
              <a:t> </a:t>
            </a:r>
            <a:r>
              <a:rPr lang="is-IS" i="1" dirty="0" err="1" smtClean="0"/>
              <a:t>ionospheric</a:t>
            </a:r>
            <a:endParaRPr lang="is-IS" i="1" dirty="0"/>
          </a:p>
          <a:p>
            <a:r>
              <a:rPr lang="is-IS" i="1" dirty="0" err="1"/>
              <a:t>d</a:t>
            </a:r>
            <a:r>
              <a:rPr lang="is-IS" i="1" dirty="0" err="1" smtClean="0"/>
              <a:t>isturbance</a:t>
            </a:r>
            <a:r>
              <a:rPr lang="is-IS" i="1" dirty="0" smtClean="0"/>
              <a:t>)</a:t>
            </a:r>
            <a:r>
              <a:rPr lang="is-IS" dirty="0" smtClean="0"/>
              <a:t> sem varir í mínútur </a:t>
            </a:r>
          </a:p>
          <a:p>
            <a:r>
              <a:rPr lang="is-IS" dirty="0"/>
              <a:t>e</a:t>
            </a:r>
            <a:r>
              <a:rPr lang="is-IS" dirty="0" smtClean="0"/>
              <a:t>ða klukkustundir.</a:t>
            </a:r>
          </a:p>
          <a:p>
            <a:endParaRPr lang="is-IS" dirty="0"/>
          </a:p>
          <a:p>
            <a:endParaRPr lang="is-I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772400" cy="792088"/>
          </a:xfrm>
        </p:spPr>
        <p:txBody>
          <a:bodyPr>
            <a:normAutofit/>
          </a:bodyPr>
          <a:lstStyle/>
          <a:p>
            <a:r>
              <a:rPr lang="is-IS" dirty="0" smtClean="0"/>
              <a:t>Sólgos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s-IS" b="1" dirty="0" smtClean="0"/>
              <a:t>Efnisagnir gjósa frá sólinni</a:t>
            </a:r>
            <a:r>
              <a:rPr lang="is-IS" dirty="0" smtClean="0"/>
              <a:t> og valda </a:t>
            </a:r>
            <a:r>
              <a:rPr lang="is-IS" smtClean="0"/>
              <a:t>margskonar truflun</a:t>
            </a:r>
            <a:endParaRPr lang="is-IS" dirty="0" smtClean="0"/>
          </a:p>
          <a:p>
            <a:r>
              <a:rPr lang="is-IS" dirty="0" smtClean="0"/>
              <a:t>rafeindir</a:t>
            </a:r>
          </a:p>
          <a:p>
            <a:r>
              <a:rPr lang="is-IS" dirty="0" smtClean="0"/>
              <a:t>róteindir, valda PCA (</a:t>
            </a:r>
            <a:r>
              <a:rPr lang="is-IS" i="1" dirty="0" err="1" smtClean="0"/>
              <a:t>polar</a:t>
            </a:r>
            <a:r>
              <a:rPr lang="is-IS" i="1" dirty="0" smtClean="0"/>
              <a:t> </a:t>
            </a:r>
            <a:r>
              <a:rPr lang="is-IS" i="1" dirty="0" err="1" smtClean="0"/>
              <a:t>cap</a:t>
            </a:r>
            <a:r>
              <a:rPr lang="is-IS" i="1" dirty="0" smtClean="0"/>
              <a:t> </a:t>
            </a:r>
            <a:r>
              <a:rPr lang="is-IS" i="1" dirty="0" err="1" smtClean="0"/>
              <a:t>absorption</a:t>
            </a:r>
            <a:r>
              <a:rPr lang="is-IS" i="1" dirty="0" smtClean="0"/>
              <a:t>)</a:t>
            </a:r>
            <a:endParaRPr lang="is-IS" dirty="0" smtClean="0"/>
          </a:p>
          <a:p>
            <a:pPr>
              <a:buNone/>
            </a:pPr>
            <a:endParaRPr lang="is-IS" dirty="0" smtClean="0"/>
          </a:p>
          <a:p>
            <a:pPr>
              <a:buNone/>
            </a:pPr>
            <a:r>
              <a:rPr lang="is-IS" b="1" dirty="0" smtClean="0"/>
              <a:t>Tvenns konar gos</a:t>
            </a:r>
            <a:r>
              <a:rPr lang="is-IS" dirty="0" smtClean="0"/>
              <a:t>:</a:t>
            </a:r>
          </a:p>
          <a:p>
            <a:r>
              <a:rPr lang="is-IS" dirty="0" smtClean="0"/>
              <a:t>beint frá sýnilegum sólblossa</a:t>
            </a:r>
          </a:p>
          <a:p>
            <a:r>
              <a:rPr lang="is-IS" dirty="0" smtClean="0"/>
              <a:t>Kórónugos, CME (</a:t>
            </a:r>
            <a:r>
              <a:rPr lang="is-IS" i="1" dirty="0" err="1" smtClean="0"/>
              <a:t>coronal</a:t>
            </a:r>
            <a:r>
              <a:rPr lang="is-IS" i="1" dirty="0" smtClean="0"/>
              <a:t> </a:t>
            </a:r>
            <a:r>
              <a:rPr lang="is-IS" i="1" dirty="0" err="1" smtClean="0"/>
              <a:t>mass</a:t>
            </a:r>
            <a:r>
              <a:rPr lang="is-IS" i="1" dirty="0" smtClean="0"/>
              <a:t> </a:t>
            </a:r>
            <a:r>
              <a:rPr lang="is-IS" i="1" dirty="0" err="1" smtClean="0"/>
              <a:t>ejection</a:t>
            </a:r>
            <a:r>
              <a:rPr lang="is-IS" i="1" dirty="0" smtClean="0"/>
              <a:t>)</a:t>
            </a:r>
          </a:p>
          <a:p>
            <a:pPr lvl="1"/>
            <a:r>
              <a:rPr lang="is-IS" dirty="0" smtClean="0"/>
              <a:t>Sprautast út líkt og buna</a:t>
            </a:r>
          </a:p>
          <a:p>
            <a:pPr lvl="1"/>
            <a:r>
              <a:rPr lang="is-IS" dirty="0" smtClean="0"/>
              <a:t>Meginmáli skiptir hvort hún beinist að </a:t>
            </a:r>
            <a:r>
              <a:rPr lang="is-IS" dirty="0" err="1" smtClean="0"/>
              <a:t>jörðu</a:t>
            </a:r>
            <a:endParaRPr lang="is-IS" dirty="0" smtClean="0"/>
          </a:p>
          <a:p>
            <a:pPr lvl="1"/>
            <a:r>
              <a:rPr lang="is-IS" dirty="0" smtClean="0"/>
              <a:t>CME og sólblossi fylgjast oft að, ekki alltaf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is-IS" dirty="0" smtClean="0"/>
              <a:t>Kórónugos (</a:t>
            </a:r>
            <a:r>
              <a:rPr lang="is-IS" i="1" dirty="0" err="1" smtClean="0"/>
              <a:t>coronal</a:t>
            </a:r>
            <a:r>
              <a:rPr lang="is-IS" i="1" dirty="0" smtClean="0"/>
              <a:t> </a:t>
            </a:r>
            <a:r>
              <a:rPr lang="is-IS" i="1" dirty="0" err="1" smtClean="0"/>
              <a:t>mass</a:t>
            </a:r>
            <a:r>
              <a:rPr lang="is-IS" i="1" dirty="0" smtClean="0"/>
              <a:t> </a:t>
            </a:r>
            <a:r>
              <a:rPr lang="is-IS" i="1" dirty="0" err="1" smtClean="0"/>
              <a:t>ejection</a:t>
            </a:r>
            <a:r>
              <a:rPr lang="is-IS" i="1" dirty="0" smtClean="0"/>
              <a:t>)</a:t>
            </a:r>
            <a:endParaRPr lang="is-IS" dirty="0"/>
          </a:p>
        </p:txBody>
      </p:sp>
      <p:pic>
        <p:nvPicPr>
          <p:cNvPr id="4" name="Content Placeholder 3" descr="400px-Magnetosphere_rendition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18049" y="1484784"/>
            <a:ext cx="7891287" cy="432048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72400" cy="850106"/>
          </a:xfrm>
        </p:spPr>
        <p:txBody>
          <a:bodyPr/>
          <a:lstStyle/>
          <a:p>
            <a:r>
              <a:rPr lang="is-IS" dirty="0" smtClean="0"/>
              <a:t>Mælikvarði á truflandi agnastreymi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71600" y="1196752"/>
            <a:ext cx="7772400" cy="4572000"/>
          </a:xfrm>
        </p:spPr>
        <p:txBody>
          <a:bodyPr>
            <a:normAutofit/>
          </a:bodyPr>
          <a:lstStyle/>
          <a:p>
            <a:endParaRPr lang="is-IS" b="1" dirty="0" smtClean="0"/>
          </a:p>
          <a:p>
            <a:r>
              <a:rPr lang="is-IS" b="1" dirty="0" smtClean="0"/>
              <a:t>Sveiflur í segulsviði jarðar</a:t>
            </a:r>
          </a:p>
          <a:p>
            <a:pPr>
              <a:buNone/>
            </a:pPr>
            <a:r>
              <a:rPr lang="is-IS" b="1" dirty="0" smtClean="0"/>
              <a:t>	</a:t>
            </a:r>
            <a:r>
              <a:rPr lang="is-IS" dirty="0" smtClean="0"/>
              <a:t>Hlaðnar agnir sem koma til jarðar valda segulsviði eins </a:t>
            </a:r>
          </a:p>
          <a:p>
            <a:pPr>
              <a:buNone/>
            </a:pPr>
            <a:r>
              <a:rPr lang="is-IS" dirty="0" smtClean="0"/>
              <a:t>	og hver annar rafstraumur, sem bætist við stöðugt</a:t>
            </a:r>
          </a:p>
          <a:p>
            <a:pPr>
              <a:buNone/>
            </a:pPr>
            <a:r>
              <a:rPr lang="is-IS" dirty="0" smtClean="0"/>
              <a:t>	sviðið frá jörðinni sjálfri.</a:t>
            </a:r>
          </a:p>
          <a:p>
            <a:pPr lvl="1"/>
            <a:r>
              <a:rPr lang="is-IS" b="1" dirty="0" smtClean="0"/>
              <a:t>A, (a) og k stuðlar </a:t>
            </a:r>
            <a:r>
              <a:rPr lang="is-IS" dirty="0" smtClean="0"/>
              <a:t>eru mælikvarði á óróleikann</a:t>
            </a:r>
          </a:p>
          <a:p>
            <a:pPr>
              <a:buNone/>
            </a:pPr>
            <a:endParaRPr lang="is-IS" dirty="0" smtClean="0"/>
          </a:p>
          <a:p>
            <a:r>
              <a:rPr lang="is-IS" b="1" dirty="0" smtClean="0"/>
              <a:t>Norðurljós</a:t>
            </a:r>
          </a:p>
          <a:p>
            <a:pPr>
              <a:buNone/>
            </a:pPr>
            <a:r>
              <a:rPr lang="is-IS" b="1" dirty="0" smtClean="0"/>
              <a:t>	</a:t>
            </a:r>
            <a:r>
              <a:rPr lang="is-IS" dirty="0" smtClean="0"/>
              <a:t>Agnirnar örva lofttegundir svo þær lýsa. </a:t>
            </a:r>
            <a:endParaRPr lang="is-IS" b="1" dirty="0" smtClean="0"/>
          </a:p>
          <a:p>
            <a:pPr>
              <a:buNone/>
            </a:pPr>
            <a:endParaRPr lang="is-IS" dirty="0" smtClean="0"/>
          </a:p>
          <a:p>
            <a:pPr>
              <a:buNone/>
            </a:pPr>
            <a:endParaRPr lang="is-IS" b="1" dirty="0" smtClean="0"/>
          </a:p>
          <a:p>
            <a:endParaRPr lang="is-I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is-IS" dirty="0" smtClean="0"/>
              <a:t>Segulmælingastöðin í Leirvogi</a:t>
            </a:r>
            <a:endParaRPr lang="is-IS" dirty="0"/>
          </a:p>
        </p:txBody>
      </p:sp>
      <p:pic>
        <p:nvPicPr>
          <p:cNvPr id="4" name="Content Placeholder 3" descr="leirhau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556792"/>
            <a:ext cx="7505918" cy="2952328"/>
          </a:xfrm>
        </p:spPr>
      </p:pic>
      <p:sp>
        <p:nvSpPr>
          <p:cNvPr id="5" name="TextBox 4"/>
          <p:cNvSpPr txBox="1"/>
          <p:nvPr/>
        </p:nvSpPr>
        <p:spPr>
          <a:xfrm>
            <a:off x="1547664" y="5085184"/>
            <a:ext cx="64957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Þorbjörn Sigurbjörnsson, prófessor í eðlisfræði, kom henni á laggirnar </a:t>
            </a:r>
            <a:r>
              <a:rPr lang="is-IS" dirty="0" smtClean="0"/>
              <a:t>1957</a:t>
            </a:r>
          </a:p>
          <a:p>
            <a:r>
              <a:rPr lang="is-IS" dirty="0" smtClean="0"/>
              <a:t>í tengslum við IGY (</a:t>
            </a:r>
            <a:r>
              <a:rPr lang="is-IS" i="1" dirty="0" err="1" smtClean="0"/>
              <a:t>international</a:t>
            </a:r>
            <a:r>
              <a:rPr lang="is-IS" i="1" dirty="0" smtClean="0"/>
              <a:t> </a:t>
            </a:r>
            <a:r>
              <a:rPr lang="is-IS" i="1" dirty="0" err="1" smtClean="0"/>
              <a:t>geophysical</a:t>
            </a:r>
            <a:r>
              <a:rPr lang="is-IS" i="1" dirty="0" smtClean="0"/>
              <a:t> </a:t>
            </a:r>
            <a:r>
              <a:rPr lang="is-IS" i="1" dirty="0" err="1" smtClean="0"/>
              <a:t>year</a:t>
            </a:r>
            <a:r>
              <a:rPr lang="is-IS" i="1" dirty="0" smtClean="0"/>
              <a:t>).</a:t>
            </a:r>
            <a:endParaRPr lang="is-IS" dirty="0" smtClean="0"/>
          </a:p>
          <a:p>
            <a:endParaRPr lang="is-IS" dirty="0"/>
          </a:p>
          <a:p>
            <a:r>
              <a:rPr lang="is-IS" dirty="0" smtClean="0"/>
              <a:t>Undirritaður vann þar 1965-1966.</a:t>
            </a:r>
            <a:endParaRPr lang="is-I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/>
          </a:bodyPr>
          <a:lstStyle/>
          <a:p>
            <a:r>
              <a:rPr lang="is-IS" dirty="0" smtClean="0"/>
              <a:t>Mælingar gærdagsins í Leirvogi</a:t>
            </a:r>
            <a:endParaRPr lang="is-IS" dirty="0"/>
          </a:p>
        </p:txBody>
      </p:sp>
      <p:pic>
        <p:nvPicPr>
          <p:cNvPr id="4" name="Content Placeholder 3" descr="leirv_10328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124744"/>
            <a:ext cx="6096000" cy="4572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210</TotalTime>
  <Words>363</Words>
  <Application>Microsoft Office PowerPoint</Application>
  <PresentationFormat>On-screen Show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Equity</vt:lpstr>
      <vt:lpstr>Document</vt:lpstr>
      <vt:lpstr>Sólblettir og skilyrðin</vt:lpstr>
      <vt:lpstr>Fylgifiskar sólbletta</vt:lpstr>
      <vt:lpstr>Aukin útgeislun almennt</vt:lpstr>
      <vt:lpstr>Sólblossar (solar flares)</vt:lpstr>
      <vt:lpstr>Sólgos</vt:lpstr>
      <vt:lpstr>Kórónugos (coronal mass ejection)</vt:lpstr>
      <vt:lpstr>Mælikvarði á truflandi agnastreymi</vt:lpstr>
      <vt:lpstr>Segulmælingastöðin í Leirvogi</vt:lpstr>
      <vt:lpstr>Mælingar gærdagsins í Leirvogi</vt:lpstr>
      <vt:lpstr>Dæmi um truflun, 10. mars 1998</vt:lpstr>
      <vt:lpstr>Sérstaða Íslands Segulsvið jarðar beinir ögnum niður í belti kring um segulskautin, sést vel á norðurljósakortum</vt:lpstr>
      <vt:lpstr>Bölvun eða blessun?</vt:lpstr>
      <vt:lpstr>Eftir hverju skal líta?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Sólblettir og skilyrðin</dc:title>
  <dc:creator>tf3dx</dc:creator>
  <cp:lastModifiedBy>tf3dx</cp:lastModifiedBy>
  <cp:revision>30</cp:revision>
  <dcterms:created xsi:type="dcterms:W3CDTF">2010-11-25T13:22:08Z</dcterms:created>
  <dcterms:modified xsi:type="dcterms:W3CDTF">2010-11-25T18:20:38Z</dcterms:modified>
</cp:coreProperties>
</file>