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6"/>
  </p:notesMasterIdLst>
  <p:sldIdLst>
    <p:sldId id="278" r:id="rId2"/>
    <p:sldId id="266" r:id="rId3"/>
    <p:sldId id="267" r:id="rId4"/>
    <p:sldId id="268" r:id="rId5"/>
    <p:sldId id="279" r:id="rId6"/>
    <p:sldId id="280" r:id="rId7"/>
    <p:sldId id="270" r:id="rId8"/>
    <p:sldId id="272" r:id="rId9"/>
    <p:sldId id="273" r:id="rId10"/>
    <p:sldId id="271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9078E-3E1B-4ABE-9E00-271AE9BDF781}" type="datetimeFigureOut">
              <a:rPr lang="is-IS" smtClean="0"/>
              <a:pPr/>
              <a:t>26.11.2010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88D36-A638-4271-9BD4-15149E45DC28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88D36-A638-4271-9BD4-15149E45DC28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E11552-371C-47F0-8A56-B64500073BDC}" type="slidenum">
              <a:rPr lang="is-IS" smtClean="0"/>
              <a:pPr/>
              <a:t>‹#›</a:t>
            </a:fld>
            <a:endParaRPr lang="is-I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s-IS" sz="8000" dirty="0" smtClean="0"/>
              <a:t>Sólblettir</a:t>
            </a:r>
            <a:endParaRPr lang="is-I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s-IS" sz="3200" dirty="0" smtClean="0"/>
              <a:t>Tilurð og athuganir</a:t>
            </a:r>
          </a:p>
          <a:p>
            <a:endParaRPr lang="is-IS" dirty="0"/>
          </a:p>
        </p:txBody>
      </p:sp>
      <p:sp>
        <p:nvSpPr>
          <p:cNvPr id="4" name="TextBox 3"/>
          <p:cNvSpPr txBox="1"/>
          <p:nvPr/>
        </p:nvSpPr>
        <p:spPr>
          <a:xfrm>
            <a:off x="4211960" y="5445224"/>
            <a:ext cx="42536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Fyrirlestur haldinn í ÍRA 25. nóvember 2010</a:t>
            </a:r>
          </a:p>
          <a:p>
            <a:r>
              <a:rPr lang="is-IS" i="1" dirty="0" smtClean="0"/>
              <a:t>Vilhjálmur Þór Kjartansson, TF3DX</a:t>
            </a:r>
            <a:endParaRPr lang="is-IS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ycl23_2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08720"/>
            <a:ext cx="7448550" cy="50863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36096" y="6021288"/>
            <a:ext cx="28275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s-IS" sz="1200" b="1" dirty="0" smtClean="0"/>
              <a:t>Jan </a:t>
            </a:r>
            <a:r>
              <a:rPr lang="is-IS" sz="1200" b="1" dirty="0" err="1" smtClean="0"/>
              <a:t>Alvestad</a:t>
            </a:r>
            <a:r>
              <a:rPr lang="is-IS" sz="1200" b="1" dirty="0" smtClean="0"/>
              <a:t>   </a:t>
            </a:r>
            <a:r>
              <a:rPr lang="is-IS" sz="1200" i="1" dirty="0" smtClean="0"/>
              <a:t>http://www.solen.info/solar</a:t>
            </a:r>
            <a:endParaRPr lang="is-IS" sz="12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331640" y="1268760"/>
            <a:ext cx="6762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Blátt:   mánaðarmeðaltal	            Rautt:   ársmeðaltal mánaðar, SSN</a:t>
            </a:r>
            <a:endParaRPr lang="is-I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10</a:t>
            </a:fld>
            <a:endParaRPr lang="is-I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  <p:sp>
        <p:nvSpPr>
          <p:cNvPr id="11" name="TextBox 10"/>
          <p:cNvSpPr txBox="1"/>
          <p:nvPr/>
        </p:nvSpPr>
        <p:spPr>
          <a:xfrm>
            <a:off x="7164288" y="4005064"/>
            <a:ext cx="11288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SSN hálfu </a:t>
            </a:r>
          </a:p>
          <a:p>
            <a:r>
              <a:rPr lang="is-IS" dirty="0" smtClean="0"/>
              <a:t>ári á eftir</a:t>
            </a:r>
            <a:endParaRPr lang="is-IS" dirty="0"/>
          </a:p>
        </p:txBody>
      </p:sp>
      <p:cxnSp>
        <p:nvCxnSpPr>
          <p:cNvPr id="16" name="Straight Connector 15"/>
          <p:cNvCxnSpPr/>
          <p:nvPr/>
        </p:nvCxnSpPr>
        <p:spPr>
          <a:xfrm rot="5400000" flipH="1" flipV="1">
            <a:off x="7776356" y="418508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ular Callout 19"/>
          <p:cNvSpPr/>
          <p:nvPr/>
        </p:nvSpPr>
        <p:spPr>
          <a:xfrm>
            <a:off x="7092280" y="3861048"/>
            <a:ext cx="1259632" cy="864096"/>
          </a:xfrm>
          <a:prstGeom prst="wedgeRoundRectCallout">
            <a:avLst/>
          </a:prstGeom>
          <a:noFill/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305800" cy="636680"/>
          </a:xfrm>
        </p:spPr>
        <p:txBody>
          <a:bodyPr>
            <a:normAutofit/>
          </a:bodyPr>
          <a:lstStyle/>
          <a:p>
            <a:r>
              <a:rPr lang="is-IS" sz="3200" dirty="0" smtClean="0"/>
              <a:t>Lota 19, frægust í radíósögunni!</a:t>
            </a:r>
            <a:endParaRPr lang="is-IS" sz="3200" dirty="0"/>
          </a:p>
        </p:txBody>
      </p:sp>
      <p:pic>
        <p:nvPicPr>
          <p:cNvPr id="4" name="Picture 3" descr="cycl1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412776"/>
            <a:ext cx="5544616" cy="5278778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11</a:t>
            </a:fld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is-IS" sz="3600" dirty="0" smtClean="0"/>
              <a:t>Lotur sem nýbyrjuð lota, nr. 24, þykir líkjast</a:t>
            </a:r>
            <a:endParaRPr lang="is-IS" sz="3600" dirty="0"/>
          </a:p>
        </p:txBody>
      </p:sp>
      <p:pic>
        <p:nvPicPr>
          <p:cNvPr id="4" name="Picture 3" descr="cyclcomp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7810500" cy="50673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12</a:t>
            </a:fld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52736"/>
            <a:ext cx="8229600" cy="650336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Séð í sögulegu samhengi</a:t>
            </a:r>
            <a:endParaRPr lang="is-IS" dirty="0"/>
          </a:p>
        </p:txBody>
      </p:sp>
      <p:pic>
        <p:nvPicPr>
          <p:cNvPr id="4" name="Content Placeholder 3" descr="350px-Sunspot_Number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26732" y="2492897"/>
            <a:ext cx="7442438" cy="3168352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13</a:t>
            </a:fld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is-IS" sz="4000" dirty="0" smtClean="0"/>
              <a:t>Gögn síðustu 100 daga </a:t>
            </a:r>
            <a:r>
              <a:rPr lang="is-IS" sz="1800" dirty="0" smtClean="0"/>
              <a:t>frá Jan </a:t>
            </a:r>
            <a:r>
              <a:rPr lang="is-IS" sz="1800" dirty="0" err="1" smtClean="0"/>
              <a:t>Alvestad</a:t>
            </a:r>
            <a:r>
              <a:rPr lang="is-IS" sz="1800" dirty="0" smtClean="0"/>
              <a:t>, </a:t>
            </a:r>
            <a:r>
              <a:rPr lang="is-IS" sz="1800" i="1" dirty="0" smtClean="0"/>
              <a:t>http://www.solen.info/solar/</a:t>
            </a:r>
            <a:endParaRPr lang="is-IS" i="1" dirty="0"/>
          </a:p>
        </p:txBody>
      </p:sp>
      <p:pic>
        <p:nvPicPr>
          <p:cNvPr id="4" name="Content Placeholder 3" descr="sola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484784"/>
            <a:ext cx="5904656" cy="5052437"/>
          </a:xfrm>
        </p:spPr>
      </p:pic>
      <p:sp>
        <p:nvSpPr>
          <p:cNvPr id="5" name="TextBox 4"/>
          <p:cNvSpPr txBox="1"/>
          <p:nvPr/>
        </p:nvSpPr>
        <p:spPr>
          <a:xfrm>
            <a:off x="6372200" y="2276872"/>
            <a:ext cx="26009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Rautt:   sólblettatala dags</a:t>
            </a:r>
          </a:p>
          <a:p>
            <a:endParaRPr lang="is-IS" dirty="0" smtClean="0"/>
          </a:p>
          <a:p>
            <a:r>
              <a:rPr lang="is-IS" dirty="0" smtClean="0"/>
              <a:t>Svart:  radíósuð á 10,7 cm</a:t>
            </a:r>
          </a:p>
          <a:p>
            <a:endParaRPr lang="is-IS" dirty="0" smtClean="0"/>
          </a:p>
          <a:p>
            <a:r>
              <a:rPr lang="is-IS" dirty="0" smtClean="0"/>
              <a:t>Blátt:   A</a:t>
            </a:r>
            <a:r>
              <a:rPr lang="is-IS" baseline="-25000" dirty="0" smtClean="0"/>
              <a:t>p</a:t>
            </a:r>
            <a:r>
              <a:rPr lang="is-IS" dirty="0" smtClean="0"/>
              <a:t>   óróleiki segul-</a:t>
            </a:r>
          </a:p>
          <a:p>
            <a:r>
              <a:rPr lang="is-IS" dirty="0" smtClean="0"/>
              <a:t>	   sviðs jarðar</a:t>
            </a:r>
            <a:endParaRPr lang="is-I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14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	Hvað eru sólblettir?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is-IS" dirty="0" smtClean="0"/>
              <a:t>blettir, gjarnan stærri en jörðin, sem birtast og hverfa á yfirborði sólar. Endast í daga eða vikur</a:t>
            </a:r>
          </a:p>
          <a:p>
            <a:r>
              <a:rPr lang="is-IS" dirty="0" smtClean="0"/>
              <a:t>virðast dökkir í samanburði við heitara yfirborðið í kring, en eru í raun um 3700  °C og því ágætlega lýsandi</a:t>
            </a:r>
          </a:p>
          <a:p>
            <a:endParaRPr lang="is-IS" dirty="0"/>
          </a:p>
        </p:txBody>
      </p:sp>
      <p:pic>
        <p:nvPicPr>
          <p:cNvPr id="4" name="Picture 3" descr="sunspots_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3645024"/>
            <a:ext cx="4032448" cy="2520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4581128"/>
            <a:ext cx="1814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sólblettaflekkir</a:t>
            </a:r>
          </a:p>
          <a:p>
            <a:r>
              <a:rPr lang="is-IS" dirty="0" smtClean="0"/>
              <a:t>(</a:t>
            </a:r>
            <a:r>
              <a:rPr lang="is-IS" dirty="0" err="1" smtClean="0"/>
              <a:t>sun</a:t>
            </a:r>
            <a:r>
              <a:rPr lang="is-IS" dirty="0" smtClean="0"/>
              <a:t> </a:t>
            </a:r>
            <a:r>
              <a:rPr lang="is-IS" dirty="0" err="1" smtClean="0"/>
              <a:t>spot</a:t>
            </a:r>
            <a:r>
              <a:rPr lang="is-IS" dirty="0" smtClean="0"/>
              <a:t> </a:t>
            </a:r>
            <a:r>
              <a:rPr lang="is-IS" dirty="0" err="1" smtClean="0"/>
              <a:t>groups</a:t>
            </a:r>
            <a:r>
              <a:rPr lang="is-IS" dirty="0" smtClean="0"/>
              <a:t>)</a:t>
            </a:r>
            <a:endParaRPr lang="is-IS" dirty="0"/>
          </a:p>
        </p:txBody>
      </p:sp>
      <p:sp>
        <p:nvSpPr>
          <p:cNvPr id="6" name="TextBox 5"/>
          <p:cNvSpPr txBox="1"/>
          <p:nvPr/>
        </p:nvSpPr>
        <p:spPr>
          <a:xfrm>
            <a:off x="7092280" y="4581128"/>
            <a:ext cx="15974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stækkuð mynd</a:t>
            </a:r>
          </a:p>
          <a:p>
            <a:r>
              <a:rPr lang="is-IS" dirty="0" smtClean="0"/>
              <a:t>af 2 sólblettum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2</a:t>
            </a:fld>
            <a:endParaRPr lang="is-I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	Ástæða sólbletta</a:t>
            </a:r>
            <a:endParaRPr lang="is-IS" dirty="0"/>
          </a:p>
        </p:txBody>
      </p:sp>
      <p:pic>
        <p:nvPicPr>
          <p:cNvPr id="4" name="Content Placeholder 3" descr="sunspot_horseshoe_magnet_b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2420888"/>
            <a:ext cx="5401022" cy="3484530"/>
          </a:xfrm>
        </p:spPr>
      </p:pic>
      <p:sp>
        <p:nvSpPr>
          <p:cNvPr id="5" name="TextBox 4"/>
          <p:cNvSpPr txBox="1"/>
          <p:nvPr/>
        </p:nvSpPr>
        <p:spPr>
          <a:xfrm>
            <a:off x="539552" y="1628800"/>
            <a:ext cx="7680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Auk stöðugra möndulsegulskauta, svipað og jörðin hefur, dúkka upp staðbundin </a:t>
            </a:r>
          </a:p>
          <a:p>
            <a:r>
              <a:rPr lang="is-IS" dirty="0" smtClean="0"/>
              <a:t>segulskaut á sólinni.  Sólblettirnir eru á þeim, og koma því alltaf pörum, N og S.</a:t>
            </a:r>
            <a:endParaRPr lang="is-IS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2852936"/>
            <a:ext cx="1987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Líkindi við segulstál</a:t>
            </a:r>
            <a:endParaRPr lang="is-IS" dirty="0"/>
          </a:p>
        </p:txBody>
      </p:sp>
      <p:sp>
        <p:nvSpPr>
          <p:cNvPr id="7" name="TextBox 6"/>
          <p:cNvSpPr txBox="1"/>
          <p:nvPr/>
        </p:nvSpPr>
        <p:spPr>
          <a:xfrm>
            <a:off x="6300192" y="2420888"/>
            <a:ext cx="26077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Hita yfirborðsins er</a:t>
            </a:r>
          </a:p>
          <a:p>
            <a:r>
              <a:rPr lang="is-IS" dirty="0" smtClean="0"/>
              <a:t>viðhaldið með aðstreymi  </a:t>
            </a:r>
          </a:p>
          <a:p>
            <a:r>
              <a:rPr lang="is-IS" dirty="0" smtClean="0"/>
              <a:t>heits efnis úr iðrum sólar.</a:t>
            </a:r>
            <a:endParaRPr lang="is-IS" dirty="0"/>
          </a:p>
        </p:txBody>
      </p:sp>
      <p:sp>
        <p:nvSpPr>
          <p:cNvPr id="8" name="TextBox 7"/>
          <p:cNvSpPr txBox="1"/>
          <p:nvPr/>
        </p:nvSpPr>
        <p:spPr>
          <a:xfrm>
            <a:off x="6372200" y="3645024"/>
            <a:ext cx="23034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Efnið er leiðandi, og</a:t>
            </a:r>
          </a:p>
          <a:p>
            <a:r>
              <a:rPr lang="is-IS" dirty="0" smtClean="0"/>
              <a:t>kröftugt segulsvið </a:t>
            </a:r>
          </a:p>
          <a:p>
            <a:r>
              <a:rPr lang="is-IS" dirty="0" smtClean="0"/>
              <a:t>skautanna vinnur eins </a:t>
            </a:r>
          </a:p>
          <a:p>
            <a:r>
              <a:rPr lang="is-IS" dirty="0" smtClean="0"/>
              <a:t>og segulbremsa á það.</a:t>
            </a:r>
            <a:endParaRPr lang="is-IS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5157192"/>
            <a:ext cx="25016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Aðstreymi heits efnis</a:t>
            </a:r>
          </a:p>
          <a:p>
            <a:r>
              <a:rPr lang="is-IS" dirty="0" smtClean="0"/>
              <a:t>minnkar og yfirborðið </a:t>
            </a:r>
          </a:p>
          <a:p>
            <a:r>
              <a:rPr lang="is-IS" dirty="0" smtClean="0"/>
              <a:t>kólnar.  Það er sólblettur.</a:t>
            </a:r>
            <a:endParaRPr lang="is-IS" dirty="0"/>
          </a:p>
        </p:txBody>
      </p:sp>
      <p:sp>
        <p:nvSpPr>
          <p:cNvPr id="10" name="TextBox 9"/>
          <p:cNvSpPr txBox="1"/>
          <p:nvPr/>
        </p:nvSpPr>
        <p:spPr>
          <a:xfrm>
            <a:off x="4355976" y="5949280"/>
            <a:ext cx="1630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i="1" dirty="0" smtClean="0"/>
              <a:t>“Windows </a:t>
            </a:r>
            <a:r>
              <a:rPr lang="is-IS" sz="1200" i="1" dirty="0" err="1" smtClean="0"/>
              <a:t>to</a:t>
            </a:r>
            <a:r>
              <a:rPr lang="is-IS" sz="1200" i="1" dirty="0" smtClean="0"/>
              <a:t> </a:t>
            </a:r>
            <a:r>
              <a:rPr lang="is-IS" sz="1200" i="1" dirty="0" err="1" smtClean="0"/>
              <a:t>Universe</a:t>
            </a:r>
            <a:r>
              <a:rPr lang="is-IS" sz="1200" i="1" dirty="0" smtClean="0"/>
              <a:t>”</a:t>
            </a:r>
            <a:endParaRPr lang="is-IS" sz="1200" i="1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457200" y="6525344"/>
            <a:ext cx="2133600" cy="196131"/>
          </a:xfrm>
        </p:spPr>
        <p:txBody>
          <a:bodyPr/>
          <a:lstStyle/>
          <a:p>
            <a:r>
              <a:rPr lang="is-IS" dirty="0" smtClean="0"/>
              <a:t>25.11.2010</a:t>
            </a:r>
            <a:endParaRPr lang="is-I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3</a:t>
            </a:fld>
            <a:endParaRPr lang="is-I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6717432" cy="432048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		Myndun“smá”seglanna	</a:t>
            </a:r>
            <a:endParaRPr lang="is-IS" sz="2700" dirty="0"/>
          </a:p>
        </p:txBody>
      </p:sp>
      <p:pic>
        <p:nvPicPr>
          <p:cNvPr id="4" name="Content Placeholder 3" descr="sunspot_for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00808"/>
            <a:ext cx="4043149" cy="4389437"/>
          </a:xfrm>
        </p:spPr>
      </p:pic>
      <p:sp>
        <p:nvSpPr>
          <p:cNvPr id="5" name="TextBox 4"/>
          <p:cNvSpPr txBox="1"/>
          <p:nvPr/>
        </p:nvSpPr>
        <p:spPr>
          <a:xfrm>
            <a:off x="5004048" y="1412776"/>
            <a:ext cx="3222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Efni sólar er flotkennt. Hún snýst</a:t>
            </a:r>
          </a:p>
          <a:p>
            <a:r>
              <a:rPr lang="is-IS" dirty="0" smtClean="0"/>
              <a:t>hraðar við miðbaug en við póla.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4048" y="2060848"/>
            <a:ext cx="3258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Segulsviðið tognar uns kraftlínur </a:t>
            </a:r>
          </a:p>
          <a:p>
            <a:r>
              <a:rPr lang="is-IS" dirty="0" smtClean="0"/>
              <a:t>“slitna” og sviðið brýst út.</a:t>
            </a:r>
            <a:endParaRPr lang="is-IS" dirty="0"/>
          </a:p>
        </p:txBody>
      </p:sp>
      <p:sp>
        <p:nvSpPr>
          <p:cNvPr id="7" name="TextBox 6"/>
          <p:cNvSpPr txBox="1"/>
          <p:nvPr/>
        </p:nvSpPr>
        <p:spPr>
          <a:xfrm>
            <a:off x="5004048" y="2780929"/>
            <a:ext cx="3395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Þetta skýrir gagnstæða stefnu</a:t>
            </a:r>
          </a:p>
          <a:p>
            <a:r>
              <a:rPr lang="is-IS" dirty="0" smtClean="0"/>
              <a:t>“smá”seglanna, sitt hvorum megin</a:t>
            </a:r>
          </a:p>
          <a:p>
            <a:r>
              <a:rPr lang="is-IS" dirty="0" smtClean="0"/>
              <a:t>við miðbaug.</a:t>
            </a:r>
          </a:p>
          <a:p>
            <a:endParaRPr lang="is-IS" dirty="0"/>
          </a:p>
        </p:txBody>
      </p:sp>
      <p:sp>
        <p:nvSpPr>
          <p:cNvPr id="8" name="TextBox 7"/>
          <p:cNvSpPr txBox="1"/>
          <p:nvPr/>
        </p:nvSpPr>
        <p:spPr>
          <a:xfrm>
            <a:off x="5004048" y="3789040"/>
            <a:ext cx="38884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 smtClean="0"/>
              <a:t>Eftir  </a:t>
            </a:r>
            <a:r>
              <a:rPr lang="is-IS" dirty="0" smtClean="0"/>
              <a:t>nokkur ár er flækjan orðin mikil </a:t>
            </a:r>
            <a:r>
              <a:rPr lang="is-IS" dirty="0" smtClean="0"/>
              <a:t>og </a:t>
            </a:r>
            <a:r>
              <a:rPr lang="is-IS" dirty="0" smtClean="0"/>
              <a:t>sólblettir ná hámarki. Þá hefst </a:t>
            </a:r>
            <a:r>
              <a:rPr lang="is-IS" dirty="0" smtClean="0"/>
              <a:t>regluleg </a:t>
            </a:r>
            <a:r>
              <a:rPr lang="is-IS" dirty="0" smtClean="0"/>
              <a:t>uppröðun á ný með víxlaða </a:t>
            </a:r>
            <a:r>
              <a:rPr lang="is-IS" dirty="0" smtClean="0"/>
              <a:t>segulstefnu</a:t>
            </a:r>
            <a:r>
              <a:rPr lang="is-IS" dirty="0" smtClean="0"/>
              <a:t>. </a:t>
            </a:r>
          </a:p>
          <a:p>
            <a:endParaRPr lang="is-IS" dirty="0" smtClean="0"/>
          </a:p>
          <a:p>
            <a:r>
              <a:rPr lang="is-IS" dirty="0" smtClean="0"/>
              <a:t>Sólblettum </a:t>
            </a:r>
            <a:r>
              <a:rPr lang="is-IS" dirty="0" smtClean="0"/>
              <a:t>fækkar uns reglulegu </a:t>
            </a:r>
            <a:r>
              <a:rPr lang="is-IS" dirty="0" smtClean="0"/>
              <a:t>ástandi myndar </a:t>
            </a:r>
            <a:r>
              <a:rPr lang="is-IS" dirty="0" smtClean="0"/>
              <a:t>er náð að </a:t>
            </a:r>
            <a:r>
              <a:rPr lang="is-IS" dirty="0" smtClean="0"/>
              <a:t>nýju. Þegar aftur fer að teygjast á kraftlínunum myndast </a:t>
            </a:r>
            <a:r>
              <a:rPr lang="is-IS" dirty="0" smtClean="0"/>
              <a:t>sólblettir með </a:t>
            </a:r>
            <a:r>
              <a:rPr lang="is-IS" dirty="0" err="1" smtClean="0"/>
              <a:t>öfuga</a:t>
            </a:r>
            <a:r>
              <a:rPr lang="is-IS" dirty="0" smtClean="0"/>
              <a:t> </a:t>
            </a:r>
            <a:r>
              <a:rPr lang="is-IS" dirty="0" err="1" smtClean="0"/>
              <a:t>s</a:t>
            </a:r>
            <a:r>
              <a:rPr lang="is-IS" dirty="0" err="1" smtClean="0"/>
              <a:t>kautun</a:t>
            </a:r>
            <a:r>
              <a:rPr lang="is-IS" dirty="0" smtClean="0"/>
              <a:t> </a:t>
            </a:r>
            <a:r>
              <a:rPr lang="is-IS" dirty="0" smtClean="0"/>
              <a:t>, ný lota </a:t>
            </a:r>
            <a:r>
              <a:rPr lang="is-IS" dirty="0" smtClean="0"/>
              <a:t>er í burðarliðnum</a:t>
            </a:r>
            <a:r>
              <a:rPr lang="is-IS" dirty="0" smtClean="0"/>
              <a:t>.</a:t>
            </a:r>
          </a:p>
          <a:p>
            <a:r>
              <a:rPr lang="is-IS" dirty="0" smtClean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1680" y="1196752"/>
            <a:ext cx="1947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Núverandi kenning</a:t>
            </a:r>
            <a:endParaRPr lang="is-I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4</a:t>
            </a:fld>
            <a:endParaRPr lang="is-I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3352800" cy="365125"/>
          </a:xfrm>
        </p:spPr>
        <p:txBody>
          <a:bodyPr/>
          <a:lstStyle/>
          <a:p>
            <a:r>
              <a:rPr lang="is-IS" dirty="0" smtClean="0"/>
              <a:t>Vilhjálmur Þór Kjartansson, TF3DX</a:t>
            </a:r>
            <a:endParaRPr lang="is-IS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6021288"/>
            <a:ext cx="16304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200" i="1" dirty="0" smtClean="0"/>
              <a:t>“Windows </a:t>
            </a:r>
            <a:r>
              <a:rPr lang="is-IS" sz="1200" i="1" dirty="0" err="1" smtClean="0"/>
              <a:t>to</a:t>
            </a:r>
            <a:r>
              <a:rPr lang="is-IS" sz="1200" i="1" dirty="0" smtClean="0"/>
              <a:t> </a:t>
            </a:r>
            <a:r>
              <a:rPr lang="is-IS" sz="1200" i="1" dirty="0" err="1" smtClean="0"/>
              <a:t>Universe</a:t>
            </a:r>
            <a:r>
              <a:rPr lang="is-IS" sz="1200" i="1" dirty="0" smtClean="0"/>
              <a:t>”</a:t>
            </a:r>
          </a:p>
          <a:p>
            <a:endParaRPr lang="is-I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6336704" cy="780696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“Fiðrildamynd” lotu nr. 22</a:t>
            </a:r>
            <a:endParaRPr lang="is-IS" dirty="0"/>
          </a:p>
        </p:txBody>
      </p:sp>
      <p:pic>
        <p:nvPicPr>
          <p:cNvPr id="4" name="Content Placeholder 3" descr="butterfly_0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628800"/>
            <a:ext cx="3486150" cy="4286250"/>
          </a:xfrm>
        </p:spPr>
      </p:pic>
      <p:sp>
        <p:nvSpPr>
          <p:cNvPr id="6" name="TextBox 5"/>
          <p:cNvSpPr txBox="1"/>
          <p:nvPr/>
        </p:nvSpPr>
        <p:spPr>
          <a:xfrm>
            <a:off x="755576" y="1556792"/>
            <a:ext cx="2056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fyrstu blettir nýrrar </a:t>
            </a:r>
          </a:p>
          <a:p>
            <a:r>
              <a:rPr lang="is-IS" dirty="0" smtClean="0"/>
              <a:t>lotu birtast  40°- 50°</a:t>
            </a:r>
          </a:p>
          <a:p>
            <a:r>
              <a:rPr lang="is-IS" dirty="0" smtClean="0"/>
              <a:t>frá miðbaug sólar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3356992"/>
            <a:ext cx="16337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þá eru enn að </a:t>
            </a:r>
          </a:p>
          <a:p>
            <a:r>
              <a:rPr lang="is-IS" dirty="0" smtClean="0"/>
              <a:t>birtast blettir</a:t>
            </a:r>
          </a:p>
          <a:p>
            <a:r>
              <a:rPr lang="is-IS" dirty="0" smtClean="0"/>
              <a:t>gömlu lotunnar</a:t>
            </a:r>
            <a:endParaRPr lang="is-IS" dirty="0"/>
          </a:p>
        </p:txBody>
      </p:sp>
      <p:cxnSp>
        <p:nvCxnSpPr>
          <p:cNvPr id="11" name="Straight Arrow Connector 10"/>
          <p:cNvCxnSpPr>
            <a:stCxn id="6" idx="3"/>
          </p:cNvCxnSpPr>
          <p:nvPr/>
        </p:nvCxnSpPr>
        <p:spPr>
          <a:xfrm>
            <a:off x="2811716" y="2018457"/>
            <a:ext cx="968196" cy="2584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</p:cNvCxnSpPr>
          <p:nvPr/>
        </p:nvCxnSpPr>
        <p:spPr>
          <a:xfrm flipV="1">
            <a:off x="2029317" y="3429000"/>
            <a:ext cx="1390555" cy="389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7544" y="5157192"/>
            <a:ext cx="21986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þeir þekkjast í sundur</a:t>
            </a:r>
          </a:p>
          <a:p>
            <a:r>
              <a:rPr lang="is-IS" dirty="0" smtClean="0"/>
              <a:t>á </a:t>
            </a:r>
            <a:r>
              <a:rPr lang="is-IS" dirty="0" err="1" smtClean="0"/>
              <a:t>skautun</a:t>
            </a:r>
            <a:r>
              <a:rPr lang="is-IS" dirty="0" smtClean="0"/>
              <a:t> segulsviðs</a:t>
            </a:r>
            <a:endParaRPr lang="is-IS" dirty="0"/>
          </a:p>
        </p:txBody>
      </p:sp>
      <p:sp>
        <p:nvSpPr>
          <p:cNvPr id="17" name="TextBox 16"/>
          <p:cNvSpPr txBox="1"/>
          <p:nvPr/>
        </p:nvSpPr>
        <p:spPr>
          <a:xfrm>
            <a:off x="6588224" y="1844824"/>
            <a:ext cx="23827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dirty="0" smtClean="0"/>
              <a:t>eftir því sem líður </a:t>
            </a:r>
          </a:p>
          <a:p>
            <a:r>
              <a:rPr lang="is-IS" dirty="0" smtClean="0"/>
              <a:t>á lotuna birtast </a:t>
            </a:r>
          </a:p>
          <a:p>
            <a:r>
              <a:rPr lang="is-IS" dirty="0" smtClean="0"/>
              <a:t>sólblettir  nær miðbaug</a:t>
            </a:r>
            <a:endParaRPr lang="is-IS" dirty="0"/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rot="10800000" flipV="1">
            <a:off x="5724128" y="2306488"/>
            <a:ext cx="864096" cy="546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5</a:t>
            </a:fld>
            <a:endParaRPr lang="is-I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“Fiðrildamyndir” síðan 1880</a:t>
            </a:r>
            <a:endParaRPr lang="is-IS" dirty="0"/>
          </a:p>
        </p:txBody>
      </p:sp>
      <p:pic>
        <p:nvPicPr>
          <p:cNvPr id="4" name="Content Placeholder 3" descr="800px-800px-Sunspot_butterfly_with_graph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0270" y="1628801"/>
            <a:ext cx="7513280" cy="469580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6</a:t>
            </a:fld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is-IS" dirty="0" smtClean="0"/>
              <a:t>Fylgst með sólblettum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389120"/>
          </a:xfrm>
        </p:spPr>
        <p:txBody>
          <a:bodyPr>
            <a:normAutofit/>
          </a:bodyPr>
          <a:lstStyle/>
          <a:p>
            <a:r>
              <a:rPr lang="is-IS" dirty="0" smtClean="0"/>
              <a:t>Kínverjar tóku eftir sólblettum fyrir okkar tímatal</a:t>
            </a:r>
          </a:p>
          <a:p>
            <a:r>
              <a:rPr lang="is-IS" dirty="0" smtClean="0"/>
              <a:t>óljósar heimildir úr Evrópu uns </a:t>
            </a:r>
            <a:r>
              <a:rPr lang="is-IS" dirty="0" err="1" smtClean="0"/>
              <a:t>Galíleó</a:t>
            </a:r>
            <a:r>
              <a:rPr lang="is-IS" dirty="0" smtClean="0"/>
              <a:t> fann upp sjónaukann, 1610</a:t>
            </a:r>
          </a:p>
          <a:p>
            <a:r>
              <a:rPr lang="is-IS" dirty="0" smtClean="0"/>
              <a:t>kerfisbundin skráning hófst um miðja 18. öld</a:t>
            </a:r>
          </a:p>
          <a:p>
            <a:r>
              <a:rPr lang="is-IS" dirty="0" err="1" smtClean="0"/>
              <a:t>Hendrick</a:t>
            </a:r>
            <a:r>
              <a:rPr lang="is-IS" dirty="0" smtClean="0"/>
              <a:t> S. </a:t>
            </a:r>
            <a:r>
              <a:rPr lang="is-IS" dirty="0" err="1" smtClean="0"/>
              <a:t>Schwabe</a:t>
            </a:r>
            <a:r>
              <a:rPr lang="is-IS" dirty="0" smtClean="0"/>
              <a:t>, þýskur lyfsali og áhugamaður um stjörnufræði, uppgötvaði 11 ára lotuna  árið 1843</a:t>
            </a:r>
          </a:p>
          <a:p>
            <a:r>
              <a:rPr lang="is-IS" dirty="0" smtClean="0"/>
              <a:t> 1849 hóf </a:t>
            </a:r>
            <a:r>
              <a:rPr lang="is-IS" dirty="0" err="1" smtClean="0"/>
              <a:t>Rudolph</a:t>
            </a:r>
            <a:r>
              <a:rPr lang="is-IS" dirty="0" smtClean="0"/>
              <a:t> </a:t>
            </a:r>
            <a:r>
              <a:rPr lang="is-IS" dirty="0" err="1" smtClean="0"/>
              <a:t>Wolf</a:t>
            </a:r>
            <a:r>
              <a:rPr lang="is-IS" dirty="0" smtClean="0"/>
              <a:t>, forstöðumaður “</a:t>
            </a:r>
            <a:r>
              <a:rPr lang="is-IS" dirty="0" err="1" smtClean="0"/>
              <a:t>Zürich</a:t>
            </a:r>
            <a:r>
              <a:rPr lang="is-IS" dirty="0" smtClean="0"/>
              <a:t> Solar </a:t>
            </a:r>
            <a:r>
              <a:rPr lang="is-IS" dirty="0" err="1" smtClean="0"/>
              <a:t>Observatory</a:t>
            </a:r>
            <a:r>
              <a:rPr lang="is-IS" dirty="0" smtClean="0"/>
              <a:t>”, daglega birtingu sólblettatölu (</a:t>
            </a:r>
            <a:r>
              <a:rPr lang="is-IS" dirty="0" err="1" smtClean="0"/>
              <a:t>sun</a:t>
            </a:r>
            <a:r>
              <a:rPr lang="is-IS" dirty="0" smtClean="0"/>
              <a:t> </a:t>
            </a:r>
            <a:r>
              <a:rPr lang="is-IS" dirty="0" err="1" smtClean="0"/>
              <a:t>spot</a:t>
            </a:r>
            <a:r>
              <a:rPr lang="is-IS" dirty="0" smtClean="0"/>
              <a:t> number) sem hann skilgreindi svo:</a:t>
            </a:r>
          </a:p>
          <a:p>
            <a:endParaRPr lang="is-IS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7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357438" y="1196975"/>
          <a:ext cx="4211637" cy="701675"/>
        </p:xfrm>
        <a:graphic>
          <a:graphicData uri="http://schemas.openxmlformats.org/presentationml/2006/ole">
            <p:oleObj spid="_x0000_s46082" name="Equation" r:id="rId3" imgW="2971800" imgH="495000" progId="Equation.DSMT4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2060848"/>
            <a:ext cx="7272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Þar sem:</a:t>
            </a:r>
          </a:p>
          <a:p>
            <a:endParaRPr lang="is-IS" sz="2400" dirty="0" smtClean="0"/>
          </a:p>
          <a:p>
            <a:r>
              <a:rPr lang="is-IS" sz="2400" dirty="0" smtClean="0"/>
              <a:t>	</a:t>
            </a:r>
            <a:r>
              <a:rPr lang="is-IS" sz="2400" i="1" dirty="0" smtClean="0"/>
              <a:t>s</a:t>
            </a:r>
            <a:r>
              <a:rPr lang="is-IS" sz="2400" dirty="0" smtClean="0"/>
              <a:t>      =	fjöldi sýnilegra sólbletta</a:t>
            </a:r>
          </a:p>
          <a:p>
            <a:r>
              <a:rPr lang="is-IS" sz="2400" dirty="0" smtClean="0"/>
              <a:t>	</a:t>
            </a:r>
            <a:r>
              <a:rPr lang="is-IS" sz="2400" i="1" dirty="0" smtClean="0"/>
              <a:t>g    </a:t>
            </a:r>
            <a:r>
              <a:rPr lang="is-IS" sz="2400" dirty="0" smtClean="0"/>
              <a:t> =	fjöldi sólblettaflekkja</a:t>
            </a:r>
          </a:p>
          <a:p>
            <a:r>
              <a:rPr lang="is-IS" sz="2400" i="1" dirty="0" smtClean="0"/>
              <a:t>	k</a:t>
            </a:r>
            <a:r>
              <a:rPr lang="is-IS" sz="2400" dirty="0" smtClean="0"/>
              <a:t>     =	kvörðunarstuðull </a:t>
            </a:r>
            <a:r>
              <a:rPr lang="is-IS" sz="2400" dirty="0" smtClean="0"/>
              <a:t>athugunarstöðvar,</a:t>
            </a:r>
          </a:p>
          <a:p>
            <a:r>
              <a:rPr lang="is-IS" sz="2400" dirty="0" smtClean="0"/>
              <a:t>	</a:t>
            </a:r>
            <a:r>
              <a:rPr lang="is-IS" sz="2400" dirty="0" smtClean="0"/>
              <a:t>	stöðin í Z</a:t>
            </a:r>
            <a:r>
              <a:rPr lang="el-GR" sz="2400" dirty="0" smtClean="0"/>
              <a:t>ϋ</a:t>
            </a:r>
            <a:r>
              <a:rPr lang="is-IS" sz="2400" dirty="0" err="1" smtClean="0"/>
              <a:t>rich</a:t>
            </a:r>
            <a:r>
              <a:rPr lang="is-IS" sz="2400" dirty="0" smtClean="0"/>
              <a:t> er viðmiðun með </a:t>
            </a:r>
            <a:r>
              <a:rPr lang="is-IS" sz="2400" i="1" dirty="0" smtClean="0"/>
              <a:t>k</a:t>
            </a:r>
            <a:r>
              <a:rPr lang="is-IS" sz="2400" dirty="0" smtClean="0"/>
              <a:t> = 1</a:t>
            </a:r>
            <a:endParaRPr lang="is-IS" sz="2400" dirty="0" smtClean="0"/>
          </a:p>
          <a:p>
            <a:r>
              <a:rPr lang="is-IS" sz="2400" i="1" dirty="0" smtClean="0"/>
              <a:t>	</a:t>
            </a:r>
            <a:r>
              <a:rPr lang="is-IS" sz="2400" i="1" dirty="0" smtClean="0"/>
              <a:t>	</a:t>
            </a:r>
            <a:r>
              <a:rPr lang="is-IS" i="1" dirty="0" smtClean="0"/>
              <a:t>	</a:t>
            </a:r>
            <a:endParaRPr lang="is-IS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465313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Sólblettatalan er því mælikvarði á líkleg áhrif, EKKI einföld talning bletta</a:t>
            </a:r>
            <a:r>
              <a:rPr lang="is-IS" sz="2400" dirty="0" smtClean="0"/>
              <a:t>. </a:t>
            </a:r>
            <a:r>
              <a:rPr lang="is-IS" sz="2400" dirty="0" err="1" smtClean="0"/>
              <a:t>Wolf</a:t>
            </a:r>
            <a:r>
              <a:rPr lang="is-IS" sz="2400" dirty="0" smtClean="0"/>
              <a:t> </a:t>
            </a:r>
            <a:r>
              <a:rPr lang="is-IS" sz="2400" dirty="0" smtClean="0"/>
              <a:t>tókst svo vel upp, að þessi skilgreining </a:t>
            </a:r>
            <a:endParaRPr lang="is-IS" sz="2400" dirty="0" smtClean="0"/>
          </a:p>
          <a:p>
            <a:r>
              <a:rPr lang="is-IS" sz="2400" dirty="0" smtClean="0"/>
              <a:t>er </a:t>
            </a:r>
            <a:r>
              <a:rPr lang="is-IS" sz="2400" dirty="0" smtClean="0"/>
              <a:t>enn í notkun.</a:t>
            </a:r>
            <a:endParaRPr lang="is-I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4368" y="6492875"/>
            <a:ext cx="762000" cy="365125"/>
          </a:xfrm>
        </p:spPr>
        <p:txBody>
          <a:bodyPr/>
          <a:lstStyle/>
          <a:p>
            <a:fld id="{22E11552-371C-47F0-8A56-B64500073BDC}" type="slidenum">
              <a:rPr lang="is-IS" smtClean="0"/>
              <a:pPr/>
              <a:t>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is-IS" dirty="0" smtClean="0"/>
              <a:t>Uppgefnar sólblettatölur</a:t>
            </a:r>
            <a:endParaRPr lang="is-I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rmAutofit/>
          </a:bodyPr>
          <a:lstStyle/>
          <a:p>
            <a:r>
              <a:rPr lang="is-IS" sz="2400" dirty="0" smtClean="0"/>
              <a:t>það eru miklar sveiflur í R frá degi til dags</a:t>
            </a:r>
          </a:p>
          <a:p>
            <a:pPr>
              <a:buNone/>
            </a:pPr>
            <a:endParaRPr lang="is-IS" sz="2400" dirty="0" smtClean="0"/>
          </a:p>
          <a:p>
            <a:r>
              <a:rPr lang="is-IS" sz="2400" dirty="0" smtClean="0"/>
              <a:t>þess vegna er reiknað meðaltal hvers mánaðar         		</a:t>
            </a:r>
            <a:r>
              <a:rPr lang="is-IS" sz="2400" dirty="0" err="1" smtClean="0"/>
              <a:t>R</a:t>
            </a:r>
            <a:r>
              <a:rPr lang="is-IS" sz="2400" baseline="-25000" dirty="0" err="1" smtClean="0"/>
              <a:t>m</a:t>
            </a:r>
            <a:r>
              <a:rPr lang="is-IS" sz="2400" dirty="0" smtClean="0"/>
              <a:t> 	</a:t>
            </a:r>
            <a:r>
              <a:rPr lang="is-IS" sz="2400" i="1" dirty="0" smtClean="0"/>
              <a:t>(</a:t>
            </a:r>
            <a:r>
              <a:rPr lang="is-IS" sz="2400" i="1" dirty="0" err="1" smtClean="0"/>
              <a:t>monthly</a:t>
            </a:r>
            <a:r>
              <a:rPr lang="is-IS" sz="2400" i="1" dirty="0" smtClean="0"/>
              <a:t> </a:t>
            </a:r>
            <a:r>
              <a:rPr lang="is-IS" sz="2400" i="1" dirty="0" err="1" smtClean="0"/>
              <a:t>average</a:t>
            </a:r>
            <a:r>
              <a:rPr lang="is-IS" sz="2400" i="1" dirty="0" smtClean="0"/>
              <a:t>)</a:t>
            </a:r>
            <a:r>
              <a:rPr lang="is-IS" sz="2400" i="1" baseline="-25000" dirty="0" smtClean="0"/>
              <a:t>	</a:t>
            </a:r>
          </a:p>
          <a:p>
            <a:pPr>
              <a:buNone/>
            </a:pPr>
            <a:endParaRPr lang="is-IS" sz="2400" dirty="0" smtClean="0"/>
          </a:p>
          <a:p>
            <a:r>
              <a:rPr lang="is-IS" sz="2400" dirty="0" smtClean="0"/>
              <a:t>enn eru sveiflur, svo sú mánaðartala sem </a:t>
            </a:r>
            <a:r>
              <a:rPr lang="is-IS" sz="2400" b="1" dirty="0" smtClean="0"/>
              <a:t>endanlega er vísað til </a:t>
            </a:r>
            <a:r>
              <a:rPr lang="is-IS" sz="2400" dirty="0" smtClean="0"/>
              <a:t>um þróun sólblettalotunnar er fengin sem ársmeðaltal, miðjað um viðkomandi mánuð         </a:t>
            </a:r>
          </a:p>
          <a:p>
            <a:pPr>
              <a:buNone/>
            </a:pPr>
            <a:r>
              <a:rPr lang="is-IS" sz="2400" dirty="0" smtClean="0"/>
              <a:t>		</a:t>
            </a:r>
            <a:r>
              <a:rPr lang="is-IS" sz="2400" dirty="0" err="1" smtClean="0"/>
              <a:t>R</a:t>
            </a:r>
            <a:r>
              <a:rPr lang="is-IS" sz="2400" baseline="-25000" dirty="0" err="1" smtClean="0"/>
              <a:t>s</a:t>
            </a:r>
            <a:r>
              <a:rPr lang="is-IS" sz="2400" dirty="0" smtClean="0"/>
              <a:t>	</a:t>
            </a:r>
            <a:r>
              <a:rPr lang="is-IS" sz="2400" i="1" dirty="0" smtClean="0"/>
              <a:t>(SSN = </a:t>
            </a:r>
            <a:r>
              <a:rPr lang="is-IS" sz="2400" i="1" dirty="0" err="1" smtClean="0"/>
              <a:t>smoothed</a:t>
            </a:r>
            <a:r>
              <a:rPr lang="is-IS" sz="2400" i="1" dirty="0" smtClean="0"/>
              <a:t> </a:t>
            </a:r>
            <a:r>
              <a:rPr lang="is-IS" sz="2400" i="1" dirty="0" err="1" smtClean="0"/>
              <a:t>sunspot</a:t>
            </a:r>
            <a:r>
              <a:rPr lang="is-IS" sz="2400" i="1" dirty="0" smtClean="0"/>
              <a:t> number)</a:t>
            </a:r>
            <a:r>
              <a:rPr lang="is-IS" sz="2400" dirty="0" smtClean="0"/>
              <a:t>	</a:t>
            </a:r>
          </a:p>
          <a:p>
            <a:pPr>
              <a:buNone/>
            </a:pPr>
            <a:r>
              <a:rPr lang="is-IS" sz="2400" dirty="0" smtClean="0"/>
              <a:t>	og liggur því ekki fyrir fyrr en að hálfu ári liðnu!</a:t>
            </a:r>
          </a:p>
          <a:p>
            <a:endParaRPr lang="is-IS" dirty="0" smtClean="0"/>
          </a:p>
          <a:p>
            <a:endParaRPr lang="is-I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s-IS" smtClean="0"/>
              <a:t>25.11.2010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1552-371C-47F0-8A56-B64500073BDC}" type="slidenum">
              <a:rPr lang="is-IS" smtClean="0"/>
              <a:pPr/>
              <a:t>9</a:t>
            </a:fld>
            <a:endParaRPr lang="is-I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Vilhjálmur Þór Kjartansson, TF3DX</a:t>
            </a:r>
            <a:endParaRPr lang="is-I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1655</TotalTime>
  <Words>571</Words>
  <Application>Microsoft Office PowerPoint</Application>
  <PresentationFormat>On-screen Show (4:3)</PresentationFormat>
  <Paragraphs>130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Equation</vt:lpstr>
      <vt:lpstr>Sólblettir</vt:lpstr>
      <vt:lpstr> Hvað eru sólblettir?</vt:lpstr>
      <vt:lpstr> Ástæða sólbletta</vt:lpstr>
      <vt:lpstr>  Myndun“smá”seglanna </vt:lpstr>
      <vt:lpstr>“Fiðrildamynd” lotu nr. 22</vt:lpstr>
      <vt:lpstr>“Fiðrildamyndir” síðan 1880</vt:lpstr>
      <vt:lpstr>Fylgst með sólblettum</vt:lpstr>
      <vt:lpstr>Slide 8</vt:lpstr>
      <vt:lpstr>Uppgefnar sólblettatölur</vt:lpstr>
      <vt:lpstr>Slide 10</vt:lpstr>
      <vt:lpstr>Lota 19, frægust í radíósögunni!</vt:lpstr>
      <vt:lpstr>Lotur sem nýbyrjuð lota, nr. 24, þykir líkjast</vt:lpstr>
      <vt:lpstr>Séð í sögulegu samhengi</vt:lpstr>
      <vt:lpstr>Gögn síðustu 100 daga frá Jan Alvestad, http://www.solen.info/solar/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tf3dx</dc:creator>
  <cp:lastModifiedBy>tf3dx</cp:lastModifiedBy>
  <cp:revision>171</cp:revision>
  <dcterms:created xsi:type="dcterms:W3CDTF">2010-11-22T13:57:51Z</dcterms:created>
  <dcterms:modified xsi:type="dcterms:W3CDTF">2010-11-26T13:51:02Z</dcterms:modified>
</cp:coreProperties>
</file>