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handoutMasterIdLst>
    <p:handoutMasterId r:id="rId13"/>
  </p:handoutMasterIdLst>
  <p:sldIdLst>
    <p:sldId id="278" r:id="rId2"/>
    <p:sldId id="265" r:id="rId3"/>
    <p:sldId id="260" r:id="rId4"/>
    <p:sldId id="257" r:id="rId5"/>
    <p:sldId id="279" r:id="rId6"/>
    <p:sldId id="264" r:id="rId7"/>
    <p:sldId id="280" r:id="rId8"/>
    <p:sldId id="281" r:id="rId9"/>
    <p:sldId id="263" r:id="rId10"/>
    <p:sldId id="259" r:id="rId11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C3FF-3DF5-4390-8924-B4612126E5A2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981C1-804C-453B-A892-67802DF1A5FB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9078E-3E1B-4ABE-9E00-271AE9BDF781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8D36-A638-4271-9BD4-15149E45DC28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8D36-A638-4271-9BD4-15149E45DC28}" type="slidenum">
              <a:rPr lang="is-IS" smtClean="0"/>
              <a:pPr/>
              <a:t>1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8D36-A638-4271-9BD4-15149E45DC28}" type="slidenum">
              <a:rPr lang="is-IS" smtClean="0"/>
              <a:pPr/>
              <a:t>7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324FAC-534D-4193-BA48-02F3406CC5A4}" type="datetimeFigureOut">
              <a:rPr lang="is-IS" smtClean="0"/>
              <a:pPr/>
              <a:t>25.11.2010</a:t>
            </a:fld>
            <a:endParaRPr lang="is-I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E11552-371C-47F0-8A56-B64500073BDC}" type="slidenum">
              <a:rPr lang="is-IS" smtClean="0"/>
              <a:pPr/>
              <a:t>‹#›</a:t>
            </a:fld>
            <a:endParaRPr lang="is-I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s-IS" sz="8000" dirty="0" smtClean="0"/>
              <a:t>Jónhvolfið</a:t>
            </a:r>
            <a:endParaRPr lang="is-I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Hærri tíðni krefst meiri jónunar</a:t>
            </a:r>
            <a:endParaRPr lang="is-IS" dirty="0"/>
          </a:p>
        </p:txBody>
      </p:sp>
      <p:pic>
        <p:nvPicPr>
          <p:cNvPr id="5" name="Content Placeholder 4" descr="EMSkyW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88840"/>
            <a:ext cx="5205561" cy="3955317"/>
          </a:xfrm>
        </p:spPr>
      </p:pic>
      <p:sp>
        <p:nvSpPr>
          <p:cNvPr id="4" name="TextBox 3"/>
          <p:cNvSpPr txBox="1"/>
          <p:nvPr/>
        </p:nvSpPr>
        <p:spPr>
          <a:xfrm rot="20711268">
            <a:off x="4674446" y="1895713"/>
            <a:ext cx="100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 &gt; MUF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 rot="3477545">
            <a:off x="4790262" y="4198235"/>
            <a:ext cx="100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 = MUF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093296"/>
            <a:ext cx="630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MUF  (</a:t>
            </a:r>
            <a:r>
              <a:rPr lang="is-IS" i="1" dirty="0" err="1" smtClean="0"/>
              <a:t>maximum</a:t>
            </a:r>
            <a:r>
              <a:rPr lang="is-IS" i="1" dirty="0" smtClean="0"/>
              <a:t> </a:t>
            </a:r>
            <a:r>
              <a:rPr lang="is-IS" i="1" dirty="0" err="1" smtClean="0"/>
              <a:t>useable</a:t>
            </a:r>
            <a:r>
              <a:rPr lang="is-IS" i="1" dirty="0" smtClean="0"/>
              <a:t> </a:t>
            </a:r>
            <a:r>
              <a:rPr lang="is-IS" i="1" dirty="0" err="1" smtClean="0"/>
              <a:t>frequency</a:t>
            </a:r>
            <a:r>
              <a:rPr lang="is-IS" dirty="0" smtClean="0"/>
              <a:t>)   =   hæsta nothæfa tíðni</a:t>
            </a:r>
            <a:endParaRPr lang="is-I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88224" y="2636912"/>
          <a:ext cx="1727200" cy="469900"/>
        </p:xfrm>
        <a:graphic>
          <a:graphicData uri="http://schemas.openxmlformats.org/presentationml/2006/ole">
            <p:oleObj spid="_x0000_s104450" name="Equation" r:id="rId4" imgW="1726920" imgH="469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8224" y="3789040"/>
            <a:ext cx="198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í réttu hlutfalli við</a:t>
            </a:r>
          </a:p>
          <a:p>
            <a:r>
              <a:rPr lang="is-IS" dirty="0" smtClean="0"/>
              <a:t>kvaðratrótina af </a:t>
            </a:r>
          </a:p>
          <a:p>
            <a:r>
              <a:rPr lang="is-IS" dirty="0" err="1" smtClean="0"/>
              <a:t>þéttni</a:t>
            </a:r>
            <a:r>
              <a:rPr lang="is-IS" dirty="0" smtClean="0"/>
              <a:t> rafeinda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5400" dirty="0" smtClean="0"/>
              <a:t>Hvernig</a:t>
            </a:r>
            <a:r>
              <a:rPr lang="is-IS" dirty="0" smtClean="0"/>
              <a:t> verður jónhvolfið til?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s-IS" dirty="0" smtClean="0"/>
          </a:p>
          <a:p>
            <a:r>
              <a:rPr lang="is-IS" dirty="0" smtClean="0"/>
              <a:t>Eins og alltaf til framleiðslu, þarf</a:t>
            </a:r>
          </a:p>
          <a:p>
            <a:endParaRPr lang="is-IS" dirty="0" smtClean="0"/>
          </a:p>
          <a:p>
            <a:pPr>
              <a:buNone/>
            </a:pPr>
            <a:r>
              <a:rPr lang="is-IS" dirty="0" smtClean="0"/>
              <a:t>			</a:t>
            </a:r>
            <a:r>
              <a:rPr lang="is-IS" b="1" i="1" dirty="0" smtClean="0"/>
              <a:t>EFNI    +   ORKU</a:t>
            </a:r>
            <a:r>
              <a:rPr lang="is-IS" dirty="0" smtClean="0"/>
              <a:t>	</a:t>
            </a:r>
          </a:p>
          <a:p>
            <a:endParaRPr lang="is-IS" dirty="0" smtClean="0"/>
          </a:p>
          <a:p>
            <a:r>
              <a:rPr lang="is-IS" sz="1900" b="1" dirty="0" smtClean="0"/>
              <a:t>Efnið	</a:t>
            </a:r>
            <a:r>
              <a:rPr lang="is-IS" sz="1900" dirty="0" smtClean="0"/>
              <a:t> </a:t>
            </a:r>
            <a:r>
              <a:rPr lang="is-IS" sz="1800" dirty="0" smtClean="0"/>
              <a:t>	</a:t>
            </a:r>
            <a:r>
              <a:rPr lang="is-IS" sz="1900" dirty="0" smtClean="0"/>
              <a:t>Kemur úr gufuhvolfinu, einkum súrefni  (O) og köfnunarefni (N)</a:t>
            </a:r>
          </a:p>
          <a:p>
            <a:endParaRPr lang="is-IS" sz="1800" dirty="0" smtClean="0"/>
          </a:p>
          <a:p>
            <a:r>
              <a:rPr lang="is-IS" sz="1900" b="1" dirty="0" smtClean="0"/>
              <a:t>Orkan	</a:t>
            </a:r>
            <a:r>
              <a:rPr lang="is-IS" sz="1900" dirty="0" smtClean="0"/>
              <a:t>	Kemur að mestu leyti frá sólinni, einkum með rafsegulbylgjum:</a:t>
            </a:r>
          </a:p>
          <a:p>
            <a:pPr>
              <a:buNone/>
            </a:pPr>
            <a:endParaRPr lang="is-IS" sz="1800" dirty="0" smtClean="0"/>
          </a:p>
          <a:p>
            <a:pPr>
              <a:buNone/>
            </a:pPr>
            <a:r>
              <a:rPr lang="is-IS" sz="1800" dirty="0" smtClean="0"/>
              <a:t>				</a:t>
            </a:r>
          </a:p>
          <a:p>
            <a:pPr>
              <a:buNone/>
            </a:pPr>
            <a:r>
              <a:rPr lang="is-IS" sz="1800" b="1" dirty="0" smtClean="0"/>
              <a:t>				</a:t>
            </a:r>
            <a:r>
              <a:rPr lang="is-IS" sz="2100" b="1" dirty="0" smtClean="0"/>
              <a:t>útfjólublátt ljós	(UV)</a:t>
            </a:r>
          </a:p>
          <a:p>
            <a:pPr>
              <a:buNone/>
            </a:pPr>
            <a:endParaRPr lang="is-IS" sz="2100" dirty="0" smtClean="0"/>
          </a:p>
          <a:p>
            <a:pPr>
              <a:buNone/>
            </a:pPr>
            <a:r>
              <a:rPr lang="is-IS" sz="2100" dirty="0" smtClean="0"/>
              <a:t>				</a:t>
            </a:r>
            <a:r>
              <a:rPr lang="is-IS" sz="2100" b="1" dirty="0" smtClean="0"/>
              <a:t>mjúkir Röntgengeislar (</a:t>
            </a:r>
            <a:r>
              <a:rPr lang="is-IS" sz="2100" b="1" dirty="0" err="1" smtClean="0"/>
              <a:t>soft</a:t>
            </a:r>
            <a:r>
              <a:rPr lang="is-IS" sz="2100" b="1" dirty="0" smtClean="0"/>
              <a:t> </a:t>
            </a:r>
            <a:r>
              <a:rPr lang="is-IS" sz="2100" b="1" dirty="0" err="1" smtClean="0"/>
              <a:t>X-rays</a:t>
            </a:r>
            <a:r>
              <a:rPr lang="is-IS" sz="2100" b="1" dirty="0" smtClean="0"/>
              <a:t>)</a:t>
            </a:r>
          </a:p>
          <a:p>
            <a:pPr>
              <a:buNone/>
            </a:pPr>
            <a:endParaRPr lang="is-IS" sz="2100" dirty="0" smtClean="0"/>
          </a:p>
          <a:p>
            <a:pPr>
              <a:buNone/>
            </a:pPr>
            <a:r>
              <a:rPr lang="is-IS" sz="2100" dirty="0" smtClean="0"/>
              <a:t>		</a:t>
            </a:r>
            <a:endParaRPr lang="is-I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5229200"/>
            <a:ext cx="6128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/>
              <a:t>Helsta loft sem jónast:	</a:t>
            </a:r>
            <a:r>
              <a:rPr lang="is-IS" dirty="0" smtClean="0"/>
              <a:t>O</a:t>
            </a:r>
            <a:r>
              <a:rPr lang="is-IS" baseline="-25000" dirty="0" smtClean="0"/>
              <a:t>2</a:t>
            </a:r>
            <a:r>
              <a:rPr lang="is-IS" dirty="0" smtClean="0"/>
              <a:t>	(súrefnissameind)	</a:t>
            </a:r>
          </a:p>
          <a:p>
            <a:r>
              <a:rPr lang="is-IS" dirty="0" smtClean="0"/>
              <a:t>			O	(súrefnisfrumeind)</a:t>
            </a:r>
          </a:p>
          <a:p>
            <a:r>
              <a:rPr lang="is-IS" dirty="0" smtClean="0"/>
              <a:t>			NO	(</a:t>
            </a:r>
            <a:r>
              <a:rPr lang="is-IS" dirty="0" err="1" smtClean="0"/>
              <a:t>köfnunarefnismónoxíð</a:t>
            </a:r>
            <a:r>
              <a:rPr lang="is-IS" dirty="0" smtClean="0"/>
              <a:t>)</a:t>
            </a:r>
            <a:endParaRPr lang="is-IS" dirty="0"/>
          </a:p>
        </p:txBody>
      </p:sp>
      <p:pic>
        <p:nvPicPr>
          <p:cNvPr id="7" name="Picture 6" descr="ionisation_frumeind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162" y="1757362"/>
            <a:ext cx="5781675" cy="33432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 fontScale="90000"/>
          </a:bodyPr>
          <a:lstStyle/>
          <a:p>
            <a:r>
              <a:rPr lang="is-IS" sz="5400" dirty="0" smtClean="0"/>
              <a:t>Jónun loftfrumeindar</a:t>
            </a:r>
            <a:endParaRPr lang="is-I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onosphere-airdensity-e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3781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573325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dirty="0" err="1" smtClean="0"/>
              <a:t>þéttni</a:t>
            </a:r>
            <a:r>
              <a:rPr lang="is-IS" sz="1400" dirty="0" smtClean="0"/>
              <a:t> lofts</a:t>
            </a:r>
            <a:endParaRPr lang="is-I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733256"/>
            <a:ext cx="1210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400" dirty="0" smtClean="0"/>
              <a:t>styrkur geisla</a:t>
            </a:r>
            <a:endParaRPr lang="is-IS" sz="1400" dirty="0"/>
          </a:p>
        </p:txBody>
      </p:sp>
      <p:sp>
        <p:nvSpPr>
          <p:cNvPr id="6" name="Cloud Callout 5"/>
          <p:cNvSpPr/>
          <p:nvPr/>
        </p:nvSpPr>
        <p:spPr>
          <a:xfrm>
            <a:off x="1259632" y="429309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Sun 7"/>
          <p:cNvSpPr/>
          <p:nvPr/>
        </p:nvSpPr>
        <p:spPr>
          <a:xfrm>
            <a:off x="3923928" y="177281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Left Arrow 8"/>
          <p:cNvSpPr/>
          <p:nvPr/>
        </p:nvSpPr>
        <p:spPr>
          <a:xfrm>
            <a:off x="6588224" y="4293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TextBox 10"/>
          <p:cNvSpPr txBox="1"/>
          <p:nvPr/>
        </p:nvSpPr>
        <p:spPr>
          <a:xfrm>
            <a:off x="5004048" y="5661248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400" dirty="0" err="1" smtClean="0"/>
              <a:t>þéttni</a:t>
            </a:r>
            <a:r>
              <a:rPr lang="is-IS" dirty="0" smtClean="0"/>
              <a:t> </a:t>
            </a:r>
            <a:r>
              <a:rPr lang="is-IS" sz="1400" dirty="0" smtClean="0"/>
              <a:t>rafeinda</a:t>
            </a:r>
            <a:endParaRPr lang="is-I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278092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2400" b="1" dirty="0" smtClean="0">
                <a:latin typeface="Times New Roman" pitchFamily="18" charset="0"/>
                <a:cs typeface="Times New Roman" pitchFamily="18" charset="0"/>
              </a:rPr>
              <a:t>EFNI</a:t>
            </a:r>
            <a:endParaRPr lang="is-I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2492896"/>
            <a:ext cx="1513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s-I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400" b="1" dirty="0" smtClean="0">
                <a:latin typeface="Times New Roman" pitchFamily="18" charset="0"/>
                <a:cs typeface="Times New Roman" pitchFamily="18" charset="0"/>
              </a:rPr>
              <a:t> ORKA</a:t>
            </a:r>
            <a:endParaRPr lang="is-I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052514" y="393226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9712" y="335699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dirty="0" smtClean="0">
                <a:latin typeface="Times New Roman" pitchFamily="18" charset="0"/>
                <a:cs typeface="Times New Roman" pitchFamily="18" charset="0"/>
              </a:rPr>
              <a:t>hæð</a:t>
            </a:r>
            <a:endParaRPr lang="is-I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07704" y="558924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5373216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is-IS" dirty="0" smtClean="0">
                <a:latin typeface="Times New Roman" pitchFamily="18" charset="0"/>
                <a:cs typeface="Times New Roman" pitchFamily="18" charset="0"/>
              </a:rPr>
              <a:t>firborð jarðar</a:t>
            </a:r>
            <a:endParaRPr lang="is-I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2780928"/>
            <a:ext cx="24801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2400" b="1" dirty="0" smtClean="0">
                <a:latin typeface="Times New Roman" pitchFamily="18" charset="0"/>
                <a:cs typeface="Times New Roman" pitchFamily="18" charset="0"/>
              </a:rPr>
              <a:t>=        JÓNALAG</a:t>
            </a:r>
          </a:p>
          <a:p>
            <a:pPr algn="ctr"/>
            <a:endParaRPr lang="is-I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s-I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s-IS" b="1" dirty="0" smtClean="0">
                <a:latin typeface="Times New Roman" pitchFamily="18" charset="0"/>
                <a:cs typeface="Times New Roman" pitchFamily="18" charset="0"/>
              </a:rPr>
              <a:t>í vissri hæð</a:t>
            </a:r>
            <a:endParaRPr lang="is-I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936104"/>
          </a:xfrm>
        </p:spPr>
        <p:txBody>
          <a:bodyPr>
            <a:normAutofit/>
          </a:bodyPr>
          <a:lstStyle/>
          <a:p>
            <a:r>
              <a:rPr lang="is-IS" dirty="0" smtClean="0"/>
              <a:t>Hæð jónalags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Jónalögin eru fleiri en eitt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23528" y="1628800"/>
          <a:ext cx="5468938" cy="3767138"/>
        </p:xfrm>
        <a:graphic>
          <a:graphicData uri="http://schemas.openxmlformats.org/presentationml/2006/ole">
            <p:oleObj spid="_x0000_s81922" name="Document" r:id="rId3" imgW="5468931" imgH="3767579" progId="Word.Documen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1556792"/>
            <a:ext cx="31990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/>
              <a:t>Ástæðan er</a:t>
            </a:r>
          </a:p>
          <a:p>
            <a:endParaRPr lang="is-IS" dirty="0" smtClean="0"/>
          </a:p>
          <a:p>
            <a:pPr>
              <a:buFont typeface="Arial" pitchFamily="34" charset="0"/>
              <a:buChar char="•"/>
            </a:pPr>
            <a:r>
              <a:rPr lang="is-IS" dirty="0" smtClean="0"/>
              <a:t>  fleiri en ein loftgerð jónast</a:t>
            </a:r>
          </a:p>
          <a:p>
            <a:pPr>
              <a:buFont typeface="Arial" pitchFamily="34" charset="0"/>
              <a:buChar char="•"/>
            </a:pPr>
            <a:endParaRPr lang="is-IS" dirty="0" smtClean="0"/>
          </a:p>
          <a:p>
            <a:pPr>
              <a:buFont typeface="Arial" pitchFamily="34" charset="0"/>
              <a:buChar char="•"/>
            </a:pPr>
            <a:r>
              <a:rPr lang="is-IS" dirty="0" smtClean="0"/>
              <a:t>   hver loftgerð þarf ákveðinn</a:t>
            </a:r>
          </a:p>
          <a:p>
            <a:r>
              <a:rPr lang="is-IS" dirty="0" smtClean="0"/>
              <a:t>     orkuskammt</a:t>
            </a:r>
          </a:p>
          <a:p>
            <a:endParaRPr lang="is-IS" dirty="0" smtClean="0"/>
          </a:p>
          <a:p>
            <a:pPr>
              <a:buFont typeface="Arial" pitchFamily="34" charset="0"/>
              <a:buChar char="•"/>
            </a:pPr>
            <a:r>
              <a:rPr lang="is-IS" dirty="0" smtClean="0"/>
              <a:t>   orkuskammtur geislunar fer</a:t>
            </a:r>
          </a:p>
          <a:p>
            <a:r>
              <a:rPr lang="is-IS" dirty="0" smtClean="0"/>
              <a:t>     eftir bylgjulengd hennar</a:t>
            </a:r>
          </a:p>
          <a:p>
            <a:endParaRPr lang="is-IS" dirty="0" smtClean="0"/>
          </a:p>
          <a:p>
            <a:pPr>
              <a:buFont typeface="Arial" pitchFamily="34" charset="0"/>
              <a:buChar char="•"/>
            </a:pPr>
            <a:r>
              <a:rPr lang="is-IS" dirty="0" smtClean="0"/>
              <a:t>   mismunandi bylgjulengdir</a:t>
            </a:r>
          </a:p>
          <a:p>
            <a:r>
              <a:rPr lang="is-IS" dirty="0" smtClean="0"/>
              <a:t>    draga mislangt niður í gufu-</a:t>
            </a:r>
          </a:p>
          <a:p>
            <a:r>
              <a:rPr lang="is-IS" dirty="0" smtClean="0"/>
              <a:t>     hvolfið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196752"/>
            <a:ext cx="287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/>
              <a:t>dagur		       nótt</a:t>
            </a:r>
            <a:endParaRPr lang="is-I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805264"/>
            <a:ext cx="813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Í raun eru lögin ekki aðskilin, heldur toppar í </a:t>
            </a:r>
            <a:r>
              <a:rPr lang="is-IS" dirty="0" err="1" smtClean="0"/>
              <a:t>þéttni</a:t>
            </a:r>
            <a:r>
              <a:rPr lang="is-IS" dirty="0" smtClean="0"/>
              <a:t>, eins og svörtu línurnar sýna.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301208"/>
            <a:ext cx="1891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i="1" dirty="0" smtClean="0"/>
              <a:t>http://www.ips.gov.au</a:t>
            </a:r>
            <a:endParaRPr lang="is-I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97530" y="908720"/>
          <a:ext cx="8346470" cy="6264696"/>
        </p:xfrm>
        <a:graphic>
          <a:graphicData uri="http://schemas.openxmlformats.org/presentationml/2006/ole">
            <p:oleObj spid="_x0000_s20484" name="Document" r:id="rId3" imgW="8892193" imgH="667376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048672" cy="432048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Áhrif frá rafsegulbylgju</a:t>
            </a:r>
            <a:endParaRPr lang="is-IS" dirty="0"/>
          </a:p>
        </p:txBody>
      </p:sp>
      <p:pic>
        <p:nvPicPr>
          <p:cNvPr id="4" name="Content Placeholder 3" descr="rafsegulb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268761"/>
            <a:ext cx="7200800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869160"/>
            <a:ext cx="7953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s-IS" sz="1600" dirty="0" smtClean="0"/>
              <a:t>  jónirnar róla sér með tíðni bylgjunnar, það er </a:t>
            </a:r>
            <a:r>
              <a:rPr lang="is-IS" sz="1600" b="1" dirty="0" smtClean="0"/>
              <a:t>riðstraumur</a:t>
            </a:r>
            <a:r>
              <a:rPr lang="is-IS" sz="1600" dirty="0" smtClean="0"/>
              <a:t> eins og í loftneti</a:t>
            </a:r>
          </a:p>
          <a:p>
            <a:pPr algn="ctr"/>
            <a:endParaRPr lang="is-IS" sz="1600" dirty="0" smtClean="0"/>
          </a:p>
          <a:p>
            <a:pPr>
              <a:buFont typeface="Arial" pitchFamily="34" charset="0"/>
              <a:buChar char="•"/>
            </a:pPr>
            <a:r>
              <a:rPr lang="is-IS" sz="1600" dirty="0" smtClean="0"/>
              <a:t>  massi jákvæðu jónanna heldur aftur af þeim, </a:t>
            </a:r>
            <a:r>
              <a:rPr lang="is-IS" sz="1600" b="1" dirty="0" smtClean="0"/>
              <a:t>eingöngu</a:t>
            </a:r>
            <a:r>
              <a:rPr lang="is-IS" sz="1600" dirty="0" smtClean="0"/>
              <a:t> rafeindirnar skipta hér máli</a:t>
            </a:r>
          </a:p>
          <a:p>
            <a:pPr>
              <a:buFont typeface="Arial" pitchFamily="34" charset="0"/>
              <a:buChar char="•"/>
            </a:pPr>
            <a:endParaRPr lang="is-IS" sz="1600" dirty="0" smtClean="0"/>
          </a:p>
          <a:p>
            <a:pPr>
              <a:buFont typeface="Arial" pitchFamily="34" charset="0"/>
              <a:buChar char="•"/>
            </a:pPr>
            <a:r>
              <a:rPr lang="is-IS" sz="1600" dirty="0" smtClean="0"/>
              <a:t>  hreyfiorkan er fengin úr bylgjunni sem dofnar, stöðvast jafnvel alveg</a:t>
            </a:r>
            <a:endParaRPr lang="is-I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Hvað verður um sveifluorku rafeindanna?</a:t>
            </a:r>
            <a:endParaRPr lang="is-I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	geislar út sem spegluð bylgja (</a:t>
            </a:r>
            <a:r>
              <a:rPr lang="is-IS" dirty="0" err="1" smtClean="0"/>
              <a:t>reflection</a:t>
            </a:r>
            <a:r>
              <a:rPr lang="is-IS" dirty="0" smtClean="0"/>
              <a:t>)</a:t>
            </a:r>
          </a:p>
          <a:p>
            <a:r>
              <a:rPr lang="is-IS" dirty="0" smtClean="0"/>
              <a:t>	eyðist í varma við árekstur (</a:t>
            </a:r>
            <a:r>
              <a:rPr lang="is-IS" dirty="0" err="1" smtClean="0"/>
              <a:t>absorption</a:t>
            </a:r>
            <a:r>
              <a:rPr lang="is-IS" dirty="0" smtClean="0"/>
              <a:t>) </a:t>
            </a:r>
          </a:p>
          <a:p>
            <a:endParaRPr lang="is-IS" dirty="0" smtClean="0"/>
          </a:p>
          <a:p>
            <a:pPr>
              <a:buNone/>
            </a:pPr>
            <a:r>
              <a:rPr lang="is-IS" dirty="0" smtClean="0"/>
              <a:t>Líkur á árekstri vaxa með minni hæð og þéttara lofti:</a:t>
            </a:r>
          </a:p>
          <a:p>
            <a:endParaRPr lang="is-IS" dirty="0" smtClean="0"/>
          </a:p>
          <a:p>
            <a:r>
              <a:rPr lang="is-IS" dirty="0" smtClean="0"/>
              <a:t>   </a:t>
            </a:r>
            <a:r>
              <a:rPr lang="is-IS" dirty="0" err="1" smtClean="0"/>
              <a:t>D-lag</a:t>
            </a:r>
            <a:r>
              <a:rPr lang="is-IS" dirty="0" smtClean="0"/>
              <a:t> (≈ 60 km) er fyrst og fremst deyfilag</a:t>
            </a:r>
          </a:p>
          <a:p>
            <a:r>
              <a:rPr lang="is-IS" dirty="0" smtClean="0"/>
              <a:t>   </a:t>
            </a:r>
            <a:r>
              <a:rPr lang="is-IS" dirty="0" err="1" smtClean="0"/>
              <a:t>F-lög</a:t>
            </a:r>
            <a:r>
              <a:rPr lang="is-IS" dirty="0" smtClean="0"/>
              <a:t> (200 – 400 km) góður spegill (hærri böndin)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   </a:t>
            </a:r>
            <a:r>
              <a:rPr lang="is-IS" dirty="0" err="1" smtClean="0"/>
              <a:t>E-lag</a:t>
            </a:r>
            <a:r>
              <a:rPr lang="is-IS" dirty="0" smtClean="0"/>
              <a:t>  (≈ 120 km) þokkalegur spegill (lægri böndin),</a:t>
            </a:r>
          </a:p>
          <a:p>
            <a:pPr>
              <a:buNone/>
            </a:pPr>
            <a:r>
              <a:rPr lang="is-IS" dirty="0" smtClean="0"/>
              <a:t>	   nokkur deyfing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908720"/>
            <a:ext cx="5987008" cy="63668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Lægri tíðni deyfist meira </a:t>
            </a:r>
            <a:endParaRPr lang="is-I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1331640" y="2060848"/>
          <a:ext cx="5915025" cy="1096963"/>
        </p:xfrm>
        <a:graphic>
          <a:graphicData uri="http://schemas.openxmlformats.org/presentationml/2006/ole">
            <p:oleObj spid="_x0000_s1027" name="Equation" r:id="rId3" imgW="3835080" imgH="7110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3789040"/>
            <a:ext cx="70299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+mj-lt"/>
              </a:rPr>
              <a:t>Tökum dæmi um 2 </a:t>
            </a:r>
            <a:r>
              <a:rPr lang="is-IS" dirty="0" err="1" smtClean="0">
                <a:latin typeface="+mj-lt"/>
              </a:rPr>
              <a:t>dB</a:t>
            </a:r>
            <a:r>
              <a:rPr lang="is-IS" dirty="0" smtClean="0">
                <a:latin typeface="+mj-lt"/>
              </a:rPr>
              <a:t> deyfingu  við 14 </a:t>
            </a:r>
            <a:r>
              <a:rPr lang="is-IS" dirty="0" err="1" smtClean="0">
                <a:latin typeface="+mj-lt"/>
              </a:rPr>
              <a:t>MHz</a:t>
            </a:r>
            <a:r>
              <a:rPr lang="is-IS" dirty="0" smtClean="0">
                <a:latin typeface="+mj-lt"/>
              </a:rPr>
              <a:t> (20 m) í </a:t>
            </a:r>
            <a:r>
              <a:rPr lang="is-IS" dirty="0" err="1" smtClean="0">
                <a:latin typeface="+mj-lt"/>
              </a:rPr>
              <a:t>D-laginu</a:t>
            </a:r>
            <a:r>
              <a:rPr lang="is-IS" dirty="0" smtClean="0">
                <a:latin typeface="+mj-lt"/>
              </a:rPr>
              <a:t>, og reiknum</a:t>
            </a:r>
          </a:p>
          <a:p>
            <a:r>
              <a:rPr lang="is-IS" dirty="0" smtClean="0">
                <a:latin typeface="+mj-lt"/>
              </a:rPr>
              <a:t>með að þar dugi 1 W til að hafa samband.  Þá fæst fyrir lægri bönd:</a:t>
            </a:r>
          </a:p>
          <a:p>
            <a:endParaRPr lang="is-IS" dirty="0" smtClean="0">
              <a:latin typeface="+mj-lt"/>
            </a:endParaRPr>
          </a:p>
          <a:p>
            <a:r>
              <a:rPr lang="is-IS" dirty="0" smtClean="0">
                <a:latin typeface="+mj-lt"/>
              </a:rPr>
              <a:t>	20 m		2 </a:t>
            </a:r>
            <a:r>
              <a:rPr lang="is-IS" dirty="0" err="1" smtClean="0">
                <a:latin typeface="+mj-lt"/>
              </a:rPr>
              <a:t>dB</a:t>
            </a:r>
            <a:r>
              <a:rPr lang="is-IS" dirty="0" smtClean="0">
                <a:latin typeface="+mj-lt"/>
              </a:rPr>
              <a:t>	1 W</a:t>
            </a:r>
          </a:p>
          <a:p>
            <a:r>
              <a:rPr lang="is-IS" dirty="0" smtClean="0">
                <a:latin typeface="+mj-lt"/>
              </a:rPr>
              <a:t>	 40 m		8 </a:t>
            </a:r>
            <a:r>
              <a:rPr lang="is-IS" dirty="0" err="1" smtClean="0">
                <a:latin typeface="+mj-lt"/>
              </a:rPr>
              <a:t>dB</a:t>
            </a:r>
            <a:r>
              <a:rPr lang="is-IS" dirty="0" smtClean="0">
                <a:latin typeface="+mj-lt"/>
              </a:rPr>
              <a:t>	4 W</a:t>
            </a:r>
          </a:p>
          <a:p>
            <a:r>
              <a:rPr lang="is-IS" dirty="0" smtClean="0">
                <a:latin typeface="+mj-lt"/>
              </a:rPr>
              <a:t>	 80 m		32 </a:t>
            </a:r>
            <a:r>
              <a:rPr lang="is-IS" dirty="0" err="1" smtClean="0">
                <a:latin typeface="+mj-lt"/>
              </a:rPr>
              <a:t>dB</a:t>
            </a:r>
            <a:r>
              <a:rPr lang="is-IS" dirty="0" smtClean="0">
                <a:latin typeface="+mj-lt"/>
              </a:rPr>
              <a:t>	1 kW</a:t>
            </a:r>
          </a:p>
          <a:p>
            <a:r>
              <a:rPr lang="is-IS" dirty="0" smtClean="0">
                <a:latin typeface="+mj-lt"/>
              </a:rPr>
              <a:t>	160 m		128 </a:t>
            </a:r>
            <a:r>
              <a:rPr lang="is-IS" dirty="0" err="1" smtClean="0">
                <a:latin typeface="+mj-lt"/>
              </a:rPr>
              <a:t>dB</a:t>
            </a:r>
            <a:r>
              <a:rPr lang="is-IS" dirty="0" smtClean="0">
                <a:latin typeface="+mj-lt"/>
              </a:rPr>
              <a:t>	4 TW  (milljón MW)</a:t>
            </a:r>
          </a:p>
          <a:p>
            <a:endParaRPr lang="is-IS" dirty="0" smtClean="0">
              <a:latin typeface="+mj-lt"/>
            </a:endParaRPr>
          </a:p>
          <a:p>
            <a:endParaRPr lang="is-IS" dirty="0" smtClean="0">
              <a:latin typeface="+mj-lt"/>
            </a:endParaRPr>
          </a:p>
          <a:p>
            <a:r>
              <a:rPr lang="is-IS" dirty="0" smtClean="0">
                <a:latin typeface="+mj-lt"/>
              </a:rPr>
              <a:t> </a:t>
            </a:r>
            <a:endParaRPr lang="is-I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220</Words>
  <Application>Microsoft Office PowerPoint</Application>
  <PresentationFormat>On-screen Show (4:3)</PresentationFormat>
  <Paragraphs>92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Flow</vt:lpstr>
      <vt:lpstr>Document</vt:lpstr>
      <vt:lpstr>Equation</vt:lpstr>
      <vt:lpstr>Jónhvolfið</vt:lpstr>
      <vt:lpstr>Hvernig verður jónhvolfið til?</vt:lpstr>
      <vt:lpstr>Jónun loftfrumeindar</vt:lpstr>
      <vt:lpstr>Hæð jónalags</vt:lpstr>
      <vt:lpstr>Jónalögin eru fleiri en eitt</vt:lpstr>
      <vt:lpstr>Slide 6</vt:lpstr>
      <vt:lpstr>Áhrif frá rafsegulbylgju</vt:lpstr>
      <vt:lpstr>Hvað verður um sveifluorku rafeindanna?</vt:lpstr>
      <vt:lpstr>Lægri tíðni deyfist meira </vt:lpstr>
      <vt:lpstr>Hærri tíðni krefst meiri jónunar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Jónhvolfið</dc:title>
  <dc:creator>tf3dx</dc:creator>
  <cp:lastModifiedBy>tf3dx</cp:lastModifiedBy>
  <cp:revision>31</cp:revision>
  <dcterms:created xsi:type="dcterms:W3CDTF">2010-11-24T19:04:01Z</dcterms:created>
  <dcterms:modified xsi:type="dcterms:W3CDTF">2010-11-25T17:08:45Z</dcterms:modified>
</cp:coreProperties>
</file>